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60"/>
  </p:notesMasterIdLst>
  <p:sldIdLst>
    <p:sldId id="256" r:id="rId2"/>
    <p:sldId id="325" r:id="rId3"/>
    <p:sldId id="313" r:id="rId4"/>
    <p:sldId id="314" r:id="rId5"/>
    <p:sldId id="315" r:id="rId6"/>
    <p:sldId id="316" r:id="rId7"/>
    <p:sldId id="317" r:id="rId8"/>
    <p:sldId id="318" r:id="rId9"/>
    <p:sldId id="319" r:id="rId10"/>
    <p:sldId id="320" r:id="rId11"/>
    <p:sldId id="321" r:id="rId12"/>
    <p:sldId id="322" r:id="rId13"/>
    <p:sldId id="323" r:id="rId14"/>
    <p:sldId id="324" r:id="rId15"/>
    <p:sldId id="257" r:id="rId16"/>
    <p:sldId id="289" r:id="rId17"/>
    <p:sldId id="290" r:id="rId18"/>
    <p:sldId id="291" r:id="rId19"/>
    <p:sldId id="292" r:id="rId20"/>
    <p:sldId id="293" r:id="rId21"/>
    <p:sldId id="294" r:id="rId22"/>
    <p:sldId id="295" r:id="rId23"/>
    <p:sldId id="287" r:id="rId24"/>
    <p:sldId id="258" r:id="rId25"/>
    <p:sldId id="271" r:id="rId26"/>
    <p:sldId id="272" r:id="rId27"/>
    <p:sldId id="259" r:id="rId28"/>
    <p:sldId id="260" r:id="rId29"/>
    <p:sldId id="261" r:id="rId30"/>
    <p:sldId id="262" r:id="rId31"/>
    <p:sldId id="263" r:id="rId32"/>
    <p:sldId id="273" r:id="rId33"/>
    <p:sldId id="264" r:id="rId34"/>
    <p:sldId id="265" r:id="rId35"/>
    <p:sldId id="266" r:id="rId36"/>
    <p:sldId id="267" r:id="rId37"/>
    <p:sldId id="268" r:id="rId38"/>
    <p:sldId id="270" r:id="rId39"/>
    <p:sldId id="269" r:id="rId40"/>
    <p:sldId id="288"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328" r:id="rId55"/>
    <p:sldId id="326" r:id="rId56"/>
    <p:sldId id="327" r:id="rId57"/>
    <p:sldId id="330" r:id="rId58"/>
    <p:sldId id="32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4660"/>
  </p:normalViewPr>
  <p:slideViewPr>
    <p:cSldViewPr snapToGrid="0">
      <p:cViewPr varScale="1">
        <p:scale>
          <a:sx n="63" d="100"/>
          <a:sy n="63" d="100"/>
        </p:scale>
        <p:origin x="72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7EF37-06B7-411E-97C3-1A906A58C149}" type="doc">
      <dgm:prSet loTypeId="urn:microsoft.com/office/officeart/2005/8/layout/radial5" loCatId="cycle" qsTypeId="urn:microsoft.com/office/officeart/2005/8/quickstyle/simple4" qsCatId="simple" csTypeId="urn:microsoft.com/office/officeart/2005/8/colors/accent1_2" csCatId="accent1" phldr="1"/>
      <dgm:spPr/>
      <dgm:t>
        <a:bodyPr/>
        <a:lstStyle/>
        <a:p>
          <a:endParaRPr lang="zh-TW" altLang="en-US"/>
        </a:p>
      </dgm:t>
    </dgm:pt>
    <dgm:pt modelId="{2303536B-EA72-458F-8E3C-16A163757395}">
      <dgm:prSet phldrT="[文字]"/>
      <dgm:spPr/>
      <dgm:t>
        <a:bodyPr/>
        <a:lstStyle/>
        <a:p>
          <a:r>
            <a:rPr lang="en-US" altLang="zh-TW" dirty="0"/>
            <a:t>A</a:t>
          </a:r>
          <a:endParaRPr lang="zh-TW" altLang="en-US" dirty="0"/>
        </a:p>
      </dgm:t>
    </dgm:pt>
    <dgm:pt modelId="{BA6B4BA7-CB08-478F-87BF-AB4EEB6C05BC}" type="parTrans" cxnId="{9AF7C0A0-5448-4985-A7CB-3CC0F268386E}">
      <dgm:prSet/>
      <dgm:spPr/>
      <dgm:t>
        <a:bodyPr/>
        <a:lstStyle/>
        <a:p>
          <a:endParaRPr lang="zh-TW" altLang="en-US"/>
        </a:p>
      </dgm:t>
    </dgm:pt>
    <dgm:pt modelId="{69953AC9-148A-42A9-AFB1-7EABD6BD48D6}" type="sibTrans" cxnId="{9AF7C0A0-5448-4985-A7CB-3CC0F268386E}">
      <dgm:prSet/>
      <dgm:spPr/>
      <dgm:t>
        <a:bodyPr/>
        <a:lstStyle/>
        <a:p>
          <a:endParaRPr lang="zh-TW" altLang="en-US"/>
        </a:p>
      </dgm:t>
    </dgm:pt>
    <dgm:pt modelId="{2BF8A7C4-B415-439F-803E-C405680958F4}">
      <dgm:prSet phldrT="[文字]"/>
      <dgm:spPr/>
      <dgm:t>
        <a:bodyPr/>
        <a:lstStyle/>
        <a:p>
          <a:r>
            <a:rPr lang="en-US" altLang="zh-TW" dirty="0"/>
            <a:t>B</a:t>
          </a:r>
          <a:endParaRPr lang="zh-TW" altLang="en-US" dirty="0"/>
        </a:p>
      </dgm:t>
    </dgm:pt>
    <dgm:pt modelId="{98308E2B-169F-4E2A-AAC8-FF24E5EFAF94}" type="parTrans" cxnId="{B9D1DCDC-456F-44BB-A125-4FD29035A0C5}">
      <dgm:prSet/>
      <dgm:spPr/>
      <dgm:t>
        <a:bodyPr/>
        <a:lstStyle/>
        <a:p>
          <a:endParaRPr lang="zh-TW" altLang="en-US"/>
        </a:p>
      </dgm:t>
    </dgm:pt>
    <dgm:pt modelId="{80869127-A1D7-455D-A569-0AD915013058}" type="sibTrans" cxnId="{B9D1DCDC-456F-44BB-A125-4FD29035A0C5}">
      <dgm:prSet/>
      <dgm:spPr/>
      <dgm:t>
        <a:bodyPr/>
        <a:lstStyle/>
        <a:p>
          <a:endParaRPr lang="zh-TW" altLang="en-US"/>
        </a:p>
      </dgm:t>
    </dgm:pt>
    <dgm:pt modelId="{5C4A0278-215D-4C46-8FB6-5192BD4A0DBB}">
      <dgm:prSet phldrT="[文字]"/>
      <dgm:spPr/>
      <dgm:t>
        <a:bodyPr/>
        <a:lstStyle/>
        <a:p>
          <a:r>
            <a:rPr lang="en-US" altLang="zh-TW" dirty="0"/>
            <a:t>C</a:t>
          </a:r>
          <a:endParaRPr lang="zh-TW" altLang="en-US" dirty="0"/>
        </a:p>
      </dgm:t>
    </dgm:pt>
    <dgm:pt modelId="{19D78C64-DBF7-44DF-AAF5-2BC058F05ABA}" type="parTrans" cxnId="{70723912-DA2D-4538-9D6D-63D29AC3D603}">
      <dgm:prSet/>
      <dgm:spPr/>
      <dgm:t>
        <a:bodyPr/>
        <a:lstStyle/>
        <a:p>
          <a:endParaRPr lang="zh-TW" altLang="en-US"/>
        </a:p>
      </dgm:t>
    </dgm:pt>
    <dgm:pt modelId="{3E0574E3-F6D9-4499-8538-59B126D4C0A1}" type="sibTrans" cxnId="{70723912-DA2D-4538-9D6D-63D29AC3D603}">
      <dgm:prSet/>
      <dgm:spPr/>
      <dgm:t>
        <a:bodyPr/>
        <a:lstStyle/>
        <a:p>
          <a:endParaRPr lang="zh-TW" altLang="en-US"/>
        </a:p>
      </dgm:t>
    </dgm:pt>
    <dgm:pt modelId="{76D9423C-CCBA-4049-869C-806A8C6CE572}">
      <dgm:prSet phldrT="[文字]"/>
      <dgm:spPr/>
      <dgm:t>
        <a:bodyPr/>
        <a:lstStyle/>
        <a:p>
          <a:r>
            <a:rPr lang="en-US" altLang="zh-TW" dirty="0"/>
            <a:t>D</a:t>
          </a:r>
          <a:endParaRPr lang="zh-TW" altLang="en-US" dirty="0"/>
        </a:p>
      </dgm:t>
    </dgm:pt>
    <dgm:pt modelId="{A648A975-B15B-43DC-8A85-105A73999D81}" type="parTrans" cxnId="{526431CA-1054-46D4-9814-872A57201BF3}">
      <dgm:prSet/>
      <dgm:spPr/>
      <dgm:t>
        <a:bodyPr/>
        <a:lstStyle/>
        <a:p>
          <a:endParaRPr lang="zh-TW" altLang="en-US"/>
        </a:p>
      </dgm:t>
    </dgm:pt>
    <dgm:pt modelId="{0B49EF3D-C5E1-4389-B224-9C712764638E}" type="sibTrans" cxnId="{526431CA-1054-46D4-9814-872A57201BF3}">
      <dgm:prSet/>
      <dgm:spPr/>
      <dgm:t>
        <a:bodyPr/>
        <a:lstStyle/>
        <a:p>
          <a:endParaRPr lang="zh-TW" altLang="en-US"/>
        </a:p>
      </dgm:t>
    </dgm:pt>
    <dgm:pt modelId="{F6FEFE6C-858A-4855-AC30-704DAA6FCB46}">
      <dgm:prSet phldrT="[文字]"/>
      <dgm:spPr/>
      <dgm:t>
        <a:bodyPr/>
        <a:lstStyle/>
        <a:p>
          <a:r>
            <a:rPr lang="en-US" altLang="zh-TW" dirty="0"/>
            <a:t>E</a:t>
          </a:r>
          <a:endParaRPr lang="zh-TW" altLang="en-US" dirty="0"/>
        </a:p>
      </dgm:t>
    </dgm:pt>
    <dgm:pt modelId="{892F84B3-D062-4D2B-BD4F-544E3DB13DB5}" type="parTrans" cxnId="{709B431A-5BBD-40AE-B1E6-51A526D71814}">
      <dgm:prSet/>
      <dgm:spPr/>
      <dgm:t>
        <a:bodyPr/>
        <a:lstStyle/>
        <a:p>
          <a:endParaRPr lang="zh-TW" altLang="en-US"/>
        </a:p>
      </dgm:t>
    </dgm:pt>
    <dgm:pt modelId="{99E8C208-880B-4540-BBB8-E2F501160825}" type="sibTrans" cxnId="{709B431A-5BBD-40AE-B1E6-51A526D71814}">
      <dgm:prSet/>
      <dgm:spPr/>
      <dgm:t>
        <a:bodyPr/>
        <a:lstStyle/>
        <a:p>
          <a:endParaRPr lang="zh-TW" altLang="en-US"/>
        </a:p>
      </dgm:t>
    </dgm:pt>
    <dgm:pt modelId="{A70DFB34-9758-420D-A97E-F09D86549A9C}">
      <dgm:prSet phldrT="[文字]"/>
      <dgm:spPr/>
      <dgm:t>
        <a:bodyPr/>
        <a:lstStyle/>
        <a:p>
          <a:r>
            <a:rPr lang="en-US" altLang="zh-TW" dirty="0"/>
            <a:t>F</a:t>
          </a:r>
          <a:endParaRPr lang="zh-TW" altLang="en-US" dirty="0"/>
        </a:p>
      </dgm:t>
    </dgm:pt>
    <dgm:pt modelId="{F171E97E-B412-4594-9B61-EE56BE53B263}" type="parTrans" cxnId="{933119DF-83F0-42AB-8CC6-2CC9BFC2A302}">
      <dgm:prSet/>
      <dgm:spPr/>
      <dgm:t>
        <a:bodyPr/>
        <a:lstStyle/>
        <a:p>
          <a:endParaRPr lang="zh-TW" altLang="en-US"/>
        </a:p>
      </dgm:t>
    </dgm:pt>
    <dgm:pt modelId="{4735A1ED-7388-4683-942C-BE26978840DA}" type="sibTrans" cxnId="{933119DF-83F0-42AB-8CC6-2CC9BFC2A302}">
      <dgm:prSet/>
      <dgm:spPr/>
      <dgm:t>
        <a:bodyPr/>
        <a:lstStyle/>
        <a:p>
          <a:endParaRPr lang="zh-TW" altLang="en-US"/>
        </a:p>
      </dgm:t>
    </dgm:pt>
    <dgm:pt modelId="{245A2FA1-F5DB-46A3-8579-5FEAA00A27B6}" type="pres">
      <dgm:prSet presAssocID="{9957EF37-06B7-411E-97C3-1A906A58C149}" presName="Name0" presStyleCnt="0">
        <dgm:presLayoutVars>
          <dgm:chMax val="1"/>
          <dgm:dir/>
          <dgm:animLvl val="ctr"/>
          <dgm:resizeHandles val="exact"/>
        </dgm:presLayoutVars>
      </dgm:prSet>
      <dgm:spPr/>
    </dgm:pt>
    <dgm:pt modelId="{C76AA66D-0D60-49B1-A668-8164B38AFFA6}" type="pres">
      <dgm:prSet presAssocID="{2303536B-EA72-458F-8E3C-16A163757395}" presName="centerShape" presStyleLbl="node0" presStyleIdx="0" presStyleCnt="1"/>
      <dgm:spPr/>
    </dgm:pt>
    <dgm:pt modelId="{6FE68C95-04AD-4065-BC7C-89DDFBDF02E9}" type="pres">
      <dgm:prSet presAssocID="{98308E2B-169F-4E2A-AAC8-FF24E5EFAF94}" presName="parTrans" presStyleLbl="sibTrans2D1" presStyleIdx="0" presStyleCnt="5" custAng="10800000"/>
      <dgm:spPr/>
    </dgm:pt>
    <dgm:pt modelId="{7D345F79-B9CC-48EB-B68D-561343780E7B}" type="pres">
      <dgm:prSet presAssocID="{98308E2B-169F-4E2A-AAC8-FF24E5EFAF94}" presName="connectorText" presStyleLbl="sibTrans2D1" presStyleIdx="0" presStyleCnt="5"/>
      <dgm:spPr/>
    </dgm:pt>
    <dgm:pt modelId="{F686B0C7-D68B-4824-9162-C1ED1CE4EC9E}" type="pres">
      <dgm:prSet presAssocID="{2BF8A7C4-B415-439F-803E-C405680958F4}" presName="node" presStyleLbl="node1" presStyleIdx="0" presStyleCnt="5">
        <dgm:presLayoutVars>
          <dgm:bulletEnabled val="1"/>
        </dgm:presLayoutVars>
      </dgm:prSet>
      <dgm:spPr/>
    </dgm:pt>
    <dgm:pt modelId="{46C5E8AB-A798-42E1-8680-2B102715E722}" type="pres">
      <dgm:prSet presAssocID="{19D78C64-DBF7-44DF-AAF5-2BC058F05ABA}" presName="parTrans" presStyleLbl="sibTrans2D1" presStyleIdx="1" presStyleCnt="5" custAng="10506412"/>
      <dgm:spPr/>
    </dgm:pt>
    <dgm:pt modelId="{B0C2C9A2-3B10-47CC-AC7F-979E5A91E1A5}" type="pres">
      <dgm:prSet presAssocID="{19D78C64-DBF7-44DF-AAF5-2BC058F05ABA}" presName="connectorText" presStyleLbl="sibTrans2D1" presStyleIdx="1" presStyleCnt="5"/>
      <dgm:spPr/>
    </dgm:pt>
    <dgm:pt modelId="{B60E33F2-0A89-4FC0-9260-877B7A411809}" type="pres">
      <dgm:prSet presAssocID="{5C4A0278-215D-4C46-8FB6-5192BD4A0DBB}" presName="node" presStyleLbl="node1" presStyleIdx="1" presStyleCnt="5">
        <dgm:presLayoutVars>
          <dgm:bulletEnabled val="1"/>
        </dgm:presLayoutVars>
      </dgm:prSet>
      <dgm:spPr/>
    </dgm:pt>
    <dgm:pt modelId="{1E02DD2B-656B-4908-9416-3E43BBF62986}" type="pres">
      <dgm:prSet presAssocID="{A648A975-B15B-43DC-8A85-105A73999D81}" presName="parTrans" presStyleLbl="sibTrans2D1" presStyleIdx="2" presStyleCnt="5" custAng="10376422"/>
      <dgm:spPr/>
    </dgm:pt>
    <dgm:pt modelId="{EB15DB6D-57D7-4586-85BE-296DCAB09584}" type="pres">
      <dgm:prSet presAssocID="{A648A975-B15B-43DC-8A85-105A73999D81}" presName="connectorText" presStyleLbl="sibTrans2D1" presStyleIdx="2" presStyleCnt="5"/>
      <dgm:spPr/>
    </dgm:pt>
    <dgm:pt modelId="{CFBA1FFE-2F6D-4A46-8EFB-F5759F556073}" type="pres">
      <dgm:prSet presAssocID="{76D9423C-CCBA-4049-869C-806A8C6CE572}" presName="node" presStyleLbl="node1" presStyleIdx="2" presStyleCnt="5">
        <dgm:presLayoutVars>
          <dgm:bulletEnabled val="1"/>
        </dgm:presLayoutVars>
      </dgm:prSet>
      <dgm:spPr/>
    </dgm:pt>
    <dgm:pt modelId="{A3111AD1-B9B9-435F-9EDC-C9DD168DCD4C}" type="pres">
      <dgm:prSet presAssocID="{892F84B3-D062-4D2B-BD4F-544E3DB13DB5}" presName="parTrans" presStyleLbl="sibTrans2D1" presStyleIdx="3" presStyleCnt="5" custAng="11117795"/>
      <dgm:spPr/>
    </dgm:pt>
    <dgm:pt modelId="{163E0745-B1E5-4E86-8599-2A4835C71221}" type="pres">
      <dgm:prSet presAssocID="{892F84B3-D062-4D2B-BD4F-544E3DB13DB5}" presName="connectorText" presStyleLbl="sibTrans2D1" presStyleIdx="3" presStyleCnt="5"/>
      <dgm:spPr/>
    </dgm:pt>
    <dgm:pt modelId="{6CAD06F1-682F-48D8-A9EB-6F062B4E5A4C}" type="pres">
      <dgm:prSet presAssocID="{F6FEFE6C-858A-4855-AC30-704DAA6FCB46}" presName="node" presStyleLbl="node1" presStyleIdx="3" presStyleCnt="5">
        <dgm:presLayoutVars>
          <dgm:bulletEnabled val="1"/>
        </dgm:presLayoutVars>
      </dgm:prSet>
      <dgm:spPr/>
    </dgm:pt>
    <dgm:pt modelId="{2FD24C09-F508-42F5-AC6F-67874069E567}" type="pres">
      <dgm:prSet presAssocID="{F171E97E-B412-4594-9B61-EE56BE53B263}" presName="parTrans" presStyleLbl="sibTrans2D1" presStyleIdx="4" presStyleCnt="5" custAng="11380366"/>
      <dgm:spPr/>
    </dgm:pt>
    <dgm:pt modelId="{7D276C24-2397-4CC6-A29C-A0C85807C02D}" type="pres">
      <dgm:prSet presAssocID="{F171E97E-B412-4594-9B61-EE56BE53B263}" presName="connectorText" presStyleLbl="sibTrans2D1" presStyleIdx="4" presStyleCnt="5"/>
      <dgm:spPr/>
    </dgm:pt>
    <dgm:pt modelId="{4A6F93DF-883C-4284-8E54-13175602DEFA}" type="pres">
      <dgm:prSet presAssocID="{A70DFB34-9758-420D-A97E-F09D86549A9C}" presName="node" presStyleLbl="node1" presStyleIdx="4" presStyleCnt="5">
        <dgm:presLayoutVars>
          <dgm:bulletEnabled val="1"/>
        </dgm:presLayoutVars>
      </dgm:prSet>
      <dgm:spPr/>
    </dgm:pt>
  </dgm:ptLst>
  <dgm:cxnLst>
    <dgm:cxn modelId="{24F1F908-43FE-485E-97FA-A888468AAC9B}" type="presOf" srcId="{A70DFB34-9758-420D-A97E-F09D86549A9C}" destId="{4A6F93DF-883C-4284-8E54-13175602DEFA}" srcOrd="0" destOrd="0" presId="urn:microsoft.com/office/officeart/2005/8/layout/radial5"/>
    <dgm:cxn modelId="{56DB2D0F-E31D-4702-8521-997FBC910082}" type="presOf" srcId="{19D78C64-DBF7-44DF-AAF5-2BC058F05ABA}" destId="{46C5E8AB-A798-42E1-8680-2B102715E722}" srcOrd="0" destOrd="0" presId="urn:microsoft.com/office/officeart/2005/8/layout/radial5"/>
    <dgm:cxn modelId="{70723912-DA2D-4538-9D6D-63D29AC3D603}" srcId="{2303536B-EA72-458F-8E3C-16A163757395}" destId="{5C4A0278-215D-4C46-8FB6-5192BD4A0DBB}" srcOrd="1" destOrd="0" parTransId="{19D78C64-DBF7-44DF-AAF5-2BC058F05ABA}" sibTransId="{3E0574E3-F6D9-4499-8538-59B126D4C0A1}"/>
    <dgm:cxn modelId="{709B431A-5BBD-40AE-B1E6-51A526D71814}" srcId="{2303536B-EA72-458F-8E3C-16A163757395}" destId="{F6FEFE6C-858A-4855-AC30-704DAA6FCB46}" srcOrd="3" destOrd="0" parTransId="{892F84B3-D062-4D2B-BD4F-544E3DB13DB5}" sibTransId="{99E8C208-880B-4540-BBB8-E2F501160825}"/>
    <dgm:cxn modelId="{8052671F-22D2-4FB1-BF14-DAE25B6E9A17}" type="presOf" srcId="{5C4A0278-215D-4C46-8FB6-5192BD4A0DBB}" destId="{B60E33F2-0A89-4FC0-9260-877B7A411809}" srcOrd="0" destOrd="0" presId="urn:microsoft.com/office/officeart/2005/8/layout/radial5"/>
    <dgm:cxn modelId="{27380020-F241-4F6C-B75F-1AF0B9F6E49A}" type="presOf" srcId="{892F84B3-D062-4D2B-BD4F-544E3DB13DB5}" destId="{163E0745-B1E5-4E86-8599-2A4835C71221}" srcOrd="1" destOrd="0" presId="urn:microsoft.com/office/officeart/2005/8/layout/radial5"/>
    <dgm:cxn modelId="{02314B25-7F73-4617-A5BB-050DE330A7ED}" type="presOf" srcId="{F171E97E-B412-4594-9B61-EE56BE53B263}" destId="{2FD24C09-F508-42F5-AC6F-67874069E567}" srcOrd="0" destOrd="0" presId="urn:microsoft.com/office/officeart/2005/8/layout/radial5"/>
    <dgm:cxn modelId="{3203C62F-D200-4BB2-A010-812BEF9111A2}" type="presOf" srcId="{892F84B3-D062-4D2B-BD4F-544E3DB13DB5}" destId="{A3111AD1-B9B9-435F-9EDC-C9DD168DCD4C}" srcOrd="0" destOrd="0" presId="urn:microsoft.com/office/officeart/2005/8/layout/radial5"/>
    <dgm:cxn modelId="{FAF2F73C-7D0D-4F7F-B905-6CE7C5E5ACFC}" type="presOf" srcId="{9957EF37-06B7-411E-97C3-1A906A58C149}" destId="{245A2FA1-F5DB-46A3-8579-5FEAA00A27B6}" srcOrd="0" destOrd="0" presId="urn:microsoft.com/office/officeart/2005/8/layout/radial5"/>
    <dgm:cxn modelId="{1069574C-F7FB-49FD-AA52-BD8DC1744E33}" type="presOf" srcId="{A648A975-B15B-43DC-8A85-105A73999D81}" destId="{1E02DD2B-656B-4908-9416-3E43BBF62986}" srcOrd="0" destOrd="0" presId="urn:microsoft.com/office/officeart/2005/8/layout/radial5"/>
    <dgm:cxn modelId="{27243B75-19C1-41ED-B8AF-80736D951660}" type="presOf" srcId="{98308E2B-169F-4E2A-AAC8-FF24E5EFAF94}" destId="{7D345F79-B9CC-48EB-B68D-561343780E7B}" srcOrd="1" destOrd="0" presId="urn:microsoft.com/office/officeart/2005/8/layout/radial5"/>
    <dgm:cxn modelId="{4C8C5857-BDF6-4F96-9A95-9895E8F05EB8}" type="presOf" srcId="{A648A975-B15B-43DC-8A85-105A73999D81}" destId="{EB15DB6D-57D7-4586-85BE-296DCAB09584}" srcOrd="1" destOrd="0" presId="urn:microsoft.com/office/officeart/2005/8/layout/radial5"/>
    <dgm:cxn modelId="{C59CC05A-D721-4231-838E-6E820C467CAF}" type="presOf" srcId="{F171E97E-B412-4594-9B61-EE56BE53B263}" destId="{7D276C24-2397-4CC6-A29C-A0C85807C02D}" srcOrd="1" destOrd="0" presId="urn:microsoft.com/office/officeart/2005/8/layout/radial5"/>
    <dgm:cxn modelId="{FAD35993-D1CA-42E7-BA46-62E1707FECCE}" type="presOf" srcId="{19D78C64-DBF7-44DF-AAF5-2BC058F05ABA}" destId="{B0C2C9A2-3B10-47CC-AC7F-979E5A91E1A5}" srcOrd="1" destOrd="0" presId="urn:microsoft.com/office/officeart/2005/8/layout/radial5"/>
    <dgm:cxn modelId="{857C299E-D4BD-4785-BD20-1FBBD7FB7E6E}" type="presOf" srcId="{F6FEFE6C-858A-4855-AC30-704DAA6FCB46}" destId="{6CAD06F1-682F-48D8-A9EB-6F062B4E5A4C}" srcOrd="0" destOrd="0" presId="urn:microsoft.com/office/officeart/2005/8/layout/radial5"/>
    <dgm:cxn modelId="{9AF7C0A0-5448-4985-A7CB-3CC0F268386E}" srcId="{9957EF37-06B7-411E-97C3-1A906A58C149}" destId="{2303536B-EA72-458F-8E3C-16A163757395}" srcOrd="0" destOrd="0" parTransId="{BA6B4BA7-CB08-478F-87BF-AB4EEB6C05BC}" sibTransId="{69953AC9-148A-42A9-AFB1-7EABD6BD48D6}"/>
    <dgm:cxn modelId="{C12660C6-E299-4B4B-AA26-2C32C31167E6}" type="presOf" srcId="{76D9423C-CCBA-4049-869C-806A8C6CE572}" destId="{CFBA1FFE-2F6D-4A46-8EFB-F5759F556073}" srcOrd="0" destOrd="0" presId="urn:microsoft.com/office/officeart/2005/8/layout/radial5"/>
    <dgm:cxn modelId="{526431CA-1054-46D4-9814-872A57201BF3}" srcId="{2303536B-EA72-458F-8E3C-16A163757395}" destId="{76D9423C-CCBA-4049-869C-806A8C6CE572}" srcOrd="2" destOrd="0" parTransId="{A648A975-B15B-43DC-8A85-105A73999D81}" sibTransId="{0B49EF3D-C5E1-4389-B224-9C712764638E}"/>
    <dgm:cxn modelId="{B9D1DCDC-456F-44BB-A125-4FD29035A0C5}" srcId="{2303536B-EA72-458F-8E3C-16A163757395}" destId="{2BF8A7C4-B415-439F-803E-C405680958F4}" srcOrd="0" destOrd="0" parTransId="{98308E2B-169F-4E2A-AAC8-FF24E5EFAF94}" sibTransId="{80869127-A1D7-455D-A569-0AD915013058}"/>
    <dgm:cxn modelId="{933119DF-83F0-42AB-8CC6-2CC9BFC2A302}" srcId="{2303536B-EA72-458F-8E3C-16A163757395}" destId="{A70DFB34-9758-420D-A97E-F09D86549A9C}" srcOrd="4" destOrd="0" parTransId="{F171E97E-B412-4594-9B61-EE56BE53B263}" sibTransId="{4735A1ED-7388-4683-942C-BE26978840DA}"/>
    <dgm:cxn modelId="{527E4FDF-C6A6-4BE5-BE8D-F566061A88CE}" type="presOf" srcId="{2303536B-EA72-458F-8E3C-16A163757395}" destId="{C76AA66D-0D60-49B1-A668-8164B38AFFA6}" srcOrd="0" destOrd="0" presId="urn:microsoft.com/office/officeart/2005/8/layout/radial5"/>
    <dgm:cxn modelId="{A436A1E5-A1C4-4204-A7F1-425EDC7D5E2F}" type="presOf" srcId="{2BF8A7C4-B415-439F-803E-C405680958F4}" destId="{F686B0C7-D68B-4824-9162-C1ED1CE4EC9E}" srcOrd="0" destOrd="0" presId="urn:microsoft.com/office/officeart/2005/8/layout/radial5"/>
    <dgm:cxn modelId="{18E594E6-F059-45D8-81E0-30B745A99A1C}" type="presOf" srcId="{98308E2B-169F-4E2A-AAC8-FF24E5EFAF94}" destId="{6FE68C95-04AD-4065-BC7C-89DDFBDF02E9}" srcOrd="0" destOrd="0" presId="urn:microsoft.com/office/officeart/2005/8/layout/radial5"/>
    <dgm:cxn modelId="{2B2B7808-99BB-4C76-B03E-F9D0D9F30D26}" type="presParOf" srcId="{245A2FA1-F5DB-46A3-8579-5FEAA00A27B6}" destId="{C76AA66D-0D60-49B1-A668-8164B38AFFA6}" srcOrd="0" destOrd="0" presId="urn:microsoft.com/office/officeart/2005/8/layout/radial5"/>
    <dgm:cxn modelId="{FD6498AE-D194-4159-980F-4904B1166083}" type="presParOf" srcId="{245A2FA1-F5DB-46A3-8579-5FEAA00A27B6}" destId="{6FE68C95-04AD-4065-BC7C-89DDFBDF02E9}" srcOrd="1" destOrd="0" presId="urn:microsoft.com/office/officeart/2005/8/layout/radial5"/>
    <dgm:cxn modelId="{799CDF5C-A9D8-421C-B9E1-AD7C5F587EFD}" type="presParOf" srcId="{6FE68C95-04AD-4065-BC7C-89DDFBDF02E9}" destId="{7D345F79-B9CC-48EB-B68D-561343780E7B}" srcOrd="0" destOrd="0" presId="urn:microsoft.com/office/officeart/2005/8/layout/radial5"/>
    <dgm:cxn modelId="{113A272F-8A0E-4698-9CB0-2FA25E2BBAAF}" type="presParOf" srcId="{245A2FA1-F5DB-46A3-8579-5FEAA00A27B6}" destId="{F686B0C7-D68B-4824-9162-C1ED1CE4EC9E}" srcOrd="2" destOrd="0" presId="urn:microsoft.com/office/officeart/2005/8/layout/radial5"/>
    <dgm:cxn modelId="{262913E5-1CBD-4D28-A691-7DF4063977C9}" type="presParOf" srcId="{245A2FA1-F5DB-46A3-8579-5FEAA00A27B6}" destId="{46C5E8AB-A798-42E1-8680-2B102715E722}" srcOrd="3" destOrd="0" presId="urn:microsoft.com/office/officeart/2005/8/layout/radial5"/>
    <dgm:cxn modelId="{0C7C6218-3C9F-4B69-B1D6-C52BB315155C}" type="presParOf" srcId="{46C5E8AB-A798-42E1-8680-2B102715E722}" destId="{B0C2C9A2-3B10-47CC-AC7F-979E5A91E1A5}" srcOrd="0" destOrd="0" presId="urn:microsoft.com/office/officeart/2005/8/layout/radial5"/>
    <dgm:cxn modelId="{86DA4A12-12A0-4FAF-97FD-80074D59521F}" type="presParOf" srcId="{245A2FA1-F5DB-46A3-8579-5FEAA00A27B6}" destId="{B60E33F2-0A89-4FC0-9260-877B7A411809}" srcOrd="4" destOrd="0" presId="urn:microsoft.com/office/officeart/2005/8/layout/radial5"/>
    <dgm:cxn modelId="{C703F19D-7E53-4124-A0C6-72C570249103}" type="presParOf" srcId="{245A2FA1-F5DB-46A3-8579-5FEAA00A27B6}" destId="{1E02DD2B-656B-4908-9416-3E43BBF62986}" srcOrd="5" destOrd="0" presId="urn:microsoft.com/office/officeart/2005/8/layout/radial5"/>
    <dgm:cxn modelId="{FEE35DB4-D6D4-438A-AECF-8EA2D938AD7F}" type="presParOf" srcId="{1E02DD2B-656B-4908-9416-3E43BBF62986}" destId="{EB15DB6D-57D7-4586-85BE-296DCAB09584}" srcOrd="0" destOrd="0" presId="urn:microsoft.com/office/officeart/2005/8/layout/radial5"/>
    <dgm:cxn modelId="{CC365BDC-7C9F-4A10-8323-271D40220B49}" type="presParOf" srcId="{245A2FA1-F5DB-46A3-8579-5FEAA00A27B6}" destId="{CFBA1FFE-2F6D-4A46-8EFB-F5759F556073}" srcOrd="6" destOrd="0" presId="urn:microsoft.com/office/officeart/2005/8/layout/radial5"/>
    <dgm:cxn modelId="{22CF9AEC-51A4-49A8-88AE-E2B88D5E1A51}" type="presParOf" srcId="{245A2FA1-F5DB-46A3-8579-5FEAA00A27B6}" destId="{A3111AD1-B9B9-435F-9EDC-C9DD168DCD4C}" srcOrd="7" destOrd="0" presId="urn:microsoft.com/office/officeart/2005/8/layout/radial5"/>
    <dgm:cxn modelId="{691311A0-5076-49DF-9390-34D3F5EDD25A}" type="presParOf" srcId="{A3111AD1-B9B9-435F-9EDC-C9DD168DCD4C}" destId="{163E0745-B1E5-4E86-8599-2A4835C71221}" srcOrd="0" destOrd="0" presId="urn:microsoft.com/office/officeart/2005/8/layout/radial5"/>
    <dgm:cxn modelId="{E02E7376-1D88-49B8-AB5C-44481FCAEE79}" type="presParOf" srcId="{245A2FA1-F5DB-46A3-8579-5FEAA00A27B6}" destId="{6CAD06F1-682F-48D8-A9EB-6F062B4E5A4C}" srcOrd="8" destOrd="0" presId="urn:microsoft.com/office/officeart/2005/8/layout/radial5"/>
    <dgm:cxn modelId="{D6EEDADA-C466-46A9-B3D6-807861A0D3B5}" type="presParOf" srcId="{245A2FA1-F5DB-46A3-8579-5FEAA00A27B6}" destId="{2FD24C09-F508-42F5-AC6F-67874069E567}" srcOrd="9" destOrd="0" presId="urn:microsoft.com/office/officeart/2005/8/layout/radial5"/>
    <dgm:cxn modelId="{C2EBF3D1-7B17-4F27-9824-B404D1BB9DA5}" type="presParOf" srcId="{2FD24C09-F508-42F5-AC6F-67874069E567}" destId="{7D276C24-2397-4CC6-A29C-A0C85807C02D}" srcOrd="0" destOrd="0" presId="urn:microsoft.com/office/officeart/2005/8/layout/radial5"/>
    <dgm:cxn modelId="{BBBC6191-AA05-43EF-B54B-5CD772C15012}" type="presParOf" srcId="{245A2FA1-F5DB-46A3-8579-5FEAA00A27B6}" destId="{4A6F93DF-883C-4284-8E54-13175602DEFA}"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AA66D-0D60-49B1-A668-8164B38AFFA6}">
      <dsp:nvSpPr>
        <dsp:cNvPr id="0" name=""/>
        <dsp:cNvSpPr/>
      </dsp:nvSpPr>
      <dsp:spPr>
        <a:xfrm>
          <a:off x="4697722" y="1357641"/>
          <a:ext cx="967754" cy="967754"/>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A</a:t>
          </a:r>
          <a:endParaRPr lang="zh-TW" altLang="en-US" sz="4500" kern="1200" dirty="0"/>
        </a:p>
      </dsp:txBody>
      <dsp:txXfrm>
        <a:off x="4839446" y="1499365"/>
        <a:ext cx="684306" cy="684306"/>
      </dsp:txXfrm>
    </dsp:sp>
    <dsp:sp modelId="{6FE68C95-04AD-4065-BC7C-89DDFBDF02E9}">
      <dsp:nvSpPr>
        <dsp:cNvPr id="0" name=""/>
        <dsp:cNvSpPr/>
      </dsp:nvSpPr>
      <dsp:spPr>
        <a:xfrm rot="5400000">
          <a:off x="5078953" y="1005260"/>
          <a:ext cx="205293" cy="329036"/>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8000"/>
              </a:schemeClr>
            </a:gs>
            <a:gs pos="50000">
              <a:schemeClr val="accent1">
                <a:tint val="60000"/>
                <a:hueOff val="0"/>
                <a:satOff val="0"/>
                <a:lumOff val="0"/>
                <a:alphaOff val="0"/>
                <a:tint val="98000"/>
                <a:shade val="100000"/>
                <a:satMod val="100000"/>
                <a:lumMod val="100000"/>
              </a:schemeClr>
            </a:gs>
            <a:gs pos="100000">
              <a:schemeClr val="accent1">
                <a:tint val="6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a:off x="5109747" y="1040273"/>
        <a:ext cx="143705" cy="197422"/>
      </dsp:txXfrm>
    </dsp:sp>
    <dsp:sp modelId="{F686B0C7-D68B-4824-9162-C1ED1CE4EC9E}">
      <dsp:nvSpPr>
        <dsp:cNvPr id="0" name=""/>
        <dsp:cNvSpPr/>
      </dsp:nvSpPr>
      <dsp:spPr>
        <a:xfrm>
          <a:off x="4697722" y="2541"/>
          <a:ext cx="967754" cy="967754"/>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B</a:t>
          </a:r>
          <a:endParaRPr lang="zh-TW" altLang="en-US" sz="4500" kern="1200" dirty="0"/>
        </a:p>
      </dsp:txBody>
      <dsp:txXfrm>
        <a:off x="4839446" y="144265"/>
        <a:ext cx="684306" cy="684306"/>
      </dsp:txXfrm>
    </dsp:sp>
    <dsp:sp modelId="{46C5E8AB-A798-42E1-8680-2B102715E722}">
      <dsp:nvSpPr>
        <dsp:cNvPr id="0" name=""/>
        <dsp:cNvSpPr/>
      </dsp:nvSpPr>
      <dsp:spPr>
        <a:xfrm rot="9426412">
          <a:off x="5717816" y="1469421"/>
          <a:ext cx="205293" cy="329036"/>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8000"/>
              </a:schemeClr>
            </a:gs>
            <a:gs pos="50000">
              <a:schemeClr val="accent1">
                <a:tint val="60000"/>
                <a:hueOff val="0"/>
                <a:satOff val="0"/>
                <a:lumOff val="0"/>
                <a:alphaOff val="0"/>
                <a:tint val="98000"/>
                <a:shade val="100000"/>
                <a:satMod val="100000"/>
                <a:lumMod val="100000"/>
              </a:schemeClr>
            </a:gs>
            <a:gs pos="100000">
              <a:schemeClr val="accent1">
                <a:tint val="6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a:off x="5776978" y="1523249"/>
        <a:ext cx="143705" cy="197422"/>
      </dsp:txXfrm>
    </dsp:sp>
    <dsp:sp modelId="{B60E33F2-0A89-4FC0-9260-877B7A411809}">
      <dsp:nvSpPr>
        <dsp:cNvPr id="0" name=""/>
        <dsp:cNvSpPr/>
      </dsp:nvSpPr>
      <dsp:spPr>
        <a:xfrm>
          <a:off x="5986499" y="938892"/>
          <a:ext cx="967754" cy="967754"/>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C</a:t>
          </a:r>
          <a:endParaRPr lang="zh-TW" altLang="en-US" sz="4500" kern="1200" dirty="0"/>
        </a:p>
      </dsp:txBody>
      <dsp:txXfrm>
        <a:off x="6128223" y="1080616"/>
        <a:ext cx="684306" cy="684306"/>
      </dsp:txXfrm>
    </dsp:sp>
    <dsp:sp modelId="{1E02DD2B-656B-4908-9416-3E43BBF62986}">
      <dsp:nvSpPr>
        <dsp:cNvPr id="0" name=""/>
        <dsp:cNvSpPr/>
      </dsp:nvSpPr>
      <dsp:spPr>
        <a:xfrm rot="13616422">
          <a:off x="5473792" y="2220449"/>
          <a:ext cx="205293" cy="329036"/>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8000"/>
              </a:schemeClr>
            </a:gs>
            <a:gs pos="50000">
              <a:schemeClr val="accent1">
                <a:tint val="60000"/>
                <a:hueOff val="0"/>
                <a:satOff val="0"/>
                <a:lumOff val="0"/>
                <a:alphaOff val="0"/>
                <a:tint val="98000"/>
                <a:shade val="100000"/>
                <a:satMod val="100000"/>
                <a:lumMod val="100000"/>
              </a:schemeClr>
            </a:gs>
            <a:gs pos="100000">
              <a:schemeClr val="accent1">
                <a:tint val="6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a:off x="5525611" y="2308755"/>
        <a:ext cx="143705" cy="197422"/>
      </dsp:txXfrm>
    </dsp:sp>
    <dsp:sp modelId="{CFBA1FFE-2F6D-4A46-8EFB-F5759F556073}">
      <dsp:nvSpPr>
        <dsp:cNvPr id="0" name=""/>
        <dsp:cNvSpPr/>
      </dsp:nvSpPr>
      <dsp:spPr>
        <a:xfrm>
          <a:off x="5494230" y="2453940"/>
          <a:ext cx="967754" cy="967754"/>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D</a:t>
          </a:r>
          <a:endParaRPr lang="zh-TW" altLang="en-US" sz="4500" kern="1200" dirty="0"/>
        </a:p>
      </dsp:txBody>
      <dsp:txXfrm>
        <a:off x="5635954" y="2595664"/>
        <a:ext cx="684306" cy="684306"/>
      </dsp:txXfrm>
    </dsp:sp>
    <dsp:sp modelId="{A3111AD1-B9B9-435F-9EDC-C9DD168DCD4C}">
      <dsp:nvSpPr>
        <dsp:cNvPr id="0" name=""/>
        <dsp:cNvSpPr/>
      </dsp:nvSpPr>
      <dsp:spPr>
        <a:xfrm rot="18677795">
          <a:off x="4684114" y="2220449"/>
          <a:ext cx="205293" cy="329036"/>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8000"/>
              </a:schemeClr>
            </a:gs>
            <a:gs pos="50000">
              <a:schemeClr val="accent1">
                <a:tint val="60000"/>
                <a:hueOff val="0"/>
                <a:satOff val="0"/>
                <a:lumOff val="0"/>
                <a:alphaOff val="0"/>
                <a:tint val="98000"/>
                <a:shade val="100000"/>
                <a:satMod val="100000"/>
                <a:lumMod val="100000"/>
              </a:schemeClr>
            </a:gs>
            <a:gs pos="100000">
              <a:schemeClr val="accent1">
                <a:tint val="6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rot="10800000">
        <a:off x="4694585" y="2309392"/>
        <a:ext cx="143705" cy="197422"/>
      </dsp:txXfrm>
    </dsp:sp>
    <dsp:sp modelId="{6CAD06F1-682F-48D8-A9EB-6F062B4E5A4C}">
      <dsp:nvSpPr>
        <dsp:cNvPr id="0" name=""/>
        <dsp:cNvSpPr/>
      </dsp:nvSpPr>
      <dsp:spPr>
        <a:xfrm>
          <a:off x="3901214" y="2453940"/>
          <a:ext cx="967754" cy="967754"/>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E</a:t>
          </a:r>
          <a:endParaRPr lang="zh-TW" altLang="en-US" sz="4500" kern="1200" dirty="0"/>
        </a:p>
      </dsp:txBody>
      <dsp:txXfrm>
        <a:off x="4042938" y="2595664"/>
        <a:ext cx="684306" cy="684306"/>
      </dsp:txXfrm>
    </dsp:sp>
    <dsp:sp modelId="{2FD24C09-F508-42F5-AC6F-67874069E567}">
      <dsp:nvSpPr>
        <dsp:cNvPr id="0" name=""/>
        <dsp:cNvSpPr/>
      </dsp:nvSpPr>
      <dsp:spPr>
        <a:xfrm rot="1660366">
          <a:off x="4440090" y="1469421"/>
          <a:ext cx="205293" cy="329036"/>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8000"/>
              </a:schemeClr>
            </a:gs>
            <a:gs pos="50000">
              <a:schemeClr val="accent1">
                <a:tint val="60000"/>
                <a:hueOff val="0"/>
                <a:satOff val="0"/>
                <a:lumOff val="0"/>
                <a:alphaOff val="0"/>
                <a:tint val="98000"/>
                <a:shade val="100000"/>
                <a:satMod val="100000"/>
                <a:lumMod val="100000"/>
              </a:schemeClr>
            </a:gs>
            <a:gs pos="100000">
              <a:schemeClr val="accent1">
                <a:tint val="60000"/>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rot="10800000">
        <a:off x="4443612" y="1520927"/>
        <a:ext cx="143705" cy="197422"/>
      </dsp:txXfrm>
    </dsp:sp>
    <dsp:sp modelId="{4A6F93DF-883C-4284-8E54-13175602DEFA}">
      <dsp:nvSpPr>
        <dsp:cNvPr id="0" name=""/>
        <dsp:cNvSpPr/>
      </dsp:nvSpPr>
      <dsp:spPr>
        <a:xfrm>
          <a:off x="3408945" y="938892"/>
          <a:ext cx="967754" cy="967754"/>
        </a:xfrm>
        <a:prstGeom prst="ellipse">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TW" sz="4500" kern="1200" dirty="0"/>
            <a:t>F</a:t>
          </a:r>
          <a:endParaRPr lang="zh-TW" altLang="en-US" sz="4500" kern="1200" dirty="0"/>
        </a:p>
      </dsp:txBody>
      <dsp:txXfrm>
        <a:off x="3550669" y="1080616"/>
        <a:ext cx="684306" cy="68430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29AFD-A769-4377-B09A-A1B272940C87}" type="datetimeFigureOut">
              <a:rPr lang="zh-TW" altLang="en-US" smtClean="0"/>
              <a:t>2019/3/22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85194-BA0F-4A06-9CD0-9B63CB0FD6E0}" type="slidenum">
              <a:rPr lang="zh-TW" altLang="en-US" smtClean="0"/>
              <a:t>‹#›</a:t>
            </a:fld>
            <a:endParaRPr lang="zh-TW" altLang="en-US"/>
          </a:p>
        </p:txBody>
      </p:sp>
    </p:spTree>
    <p:extLst>
      <p:ext uri="{BB962C8B-B14F-4D97-AF65-F5344CB8AC3E}">
        <p14:creationId xmlns:p14="http://schemas.microsoft.com/office/powerpoint/2010/main" val="1819462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臺灣新北地方法院刑事簡易判決</a:t>
            </a:r>
            <a:r>
              <a:rPr lang="en-US" altLang="zh-TW" dirty="0"/>
              <a:t>102</a:t>
            </a:r>
            <a:r>
              <a:rPr lang="zh-TW" altLang="en-US" dirty="0"/>
              <a:t>年度簡字第</a:t>
            </a:r>
            <a:r>
              <a:rPr lang="en-US" altLang="zh-TW" dirty="0"/>
              <a:t>2783</a:t>
            </a:r>
            <a:r>
              <a:rPr lang="zh-TW" altLang="en-US" dirty="0"/>
              <a:t>號</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4742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臺灣新北地方法院刑事簡易判決</a:t>
            </a:r>
            <a:r>
              <a:rPr lang="en-US" altLang="zh-TW" dirty="0"/>
              <a:t>102</a:t>
            </a:r>
            <a:r>
              <a:rPr lang="zh-TW" altLang="en-US" dirty="0"/>
              <a:t>年度簡字第</a:t>
            </a:r>
            <a:r>
              <a:rPr lang="en-US" altLang="zh-TW" dirty="0"/>
              <a:t>2783</a:t>
            </a:r>
            <a:r>
              <a:rPr lang="zh-TW" altLang="en-US" dirty="0"/>
              <a:t>號</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4661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臺灣新北地方法院刑事簡易判決</a:t>
            </a:r>
            <a:r>
              <a:rPr lang="en-US" altLang="zh-TW" dirty="0"/>
              <a:t>102</a:t>
            </a:r>
            <a:r>
              <a:rPr lang="zh-TW" altLang="en-US" dirty="0"/>
              <a:t>年度簡字第</a:t>
            </a:r>
            <a:r>
              <a:rPr lang="en-US" altLang="zh-TW" dirty="0"/>
              <a:t>2783</a:t>
            </a:r>
            <a:r>
              <a:rPr lang="zh-TW" altLang="en-US" dirty="0"/>
              <a:t>號</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76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臺灣新北地方法院刑事簡易判決</a:t>
            </a:r>
            <a:r>
              <a:rPr lang="en-US" altLang="zh-TW" dirty="0"/>
              <a:t>102</a:t>
            </a:r>
            <a:r>
              <a:rPr lang="zh-TW" altLang="en-US" dirty="0"/>
              <a:t>年度簡字第</a:t>
            </a:r>
            <a:r>
              <a:rPr lang="en-US" altLang="zh-TW" dirty="0"/>
              <a:t>2783</a:t>
            </a:r>
            <a:r>
              <a:rPr lang="zh-TW" altLang="en-US" dirty="0"/>
              <a:t>號</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5824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臺灣基隆地方法院刑事判決</a:t>
            </a:r>
            <a:r>
              <a:rPr lang="en-US" altLang="zh-TW" dirty="0"/>
              <a:t>98</a:t>
            </a:r>
            <a:r>
              <a:rPr lang="zh-TW" altLang="en-US" dirty="0"/>
              <a:t>年度訴字第</a:t>
            </a:r>
            <a:r>
              <a:rPr lang="en-US" altLang="zh-TW" dirty="0"/>
              <a:t>931</a:t>
            </a:r>
            <a:r>
              <a:rPr lang="zh-TW" altLang="en-US" dirty="0"/>
              <a:t>號</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5738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臺灣基隆地方法院刑事判決</a:t>
            </a:r>
            <a:r>
              <a:rPr lang="en-US" altLang="zh-TW" dirty="0"/>
              <a:t>98</a:t>
            </a:r>
            <a:r>
              <a:rPr lang="zh-TW" altLang="en-US" dirty="0"/>
              <a:t>年度訴字第</a:t>
            </a:r>
            <a:r>
              <a:rPr lang="en-US" altLang="zh-TW" dirty="0"/>
              <a:t>931</a:t>
            </a:r>
            <a:r>
              <a:rPr lang="zh-TW" altLang="en-US" dirty="0"/>
              <a:t>號</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8074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臺灣基隆地方法院刑事判決</a:t>
            </a:r>
            <a:r>
              <a:rPr lang="en-US" altLang="zh-TW" dirty="0"/>
              <a:t>98</a:t>
            </a:r>
            <a:r>
              <a:rPr lang="zh-TW" altLang="en-US" dirty="0"/>
              <a:t>年度訴字第</a:t>
            </a:r>
            <a:r>
              <a:rPr lang="en-US" altLang="zh-TW" dirty="0"/>
              <a:t>931</a:t>
            </a:r>
            <a:r>
              <a:rPr lang="zh-TW" altLang="en-US" dirty="0"/>
              <a:t>號</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3C55AC-31CE-4494-9233-930D4822A08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8022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資料來源 </a:t>
            </a:r>
            <a:r>
              <a:rPr lang="en-US" altLang="zh-TW" dirty="0"/>
              <a:t>http://www.ithome.com.tw/news/107294 </a:t>
            </a:r>
          </a:p>
          <a:p>
            <a:r>
              <a:rPr lang="en-US" altLang="zh-TW" dirty="0"/>
              <a:t> </a:t>
            </a:r>
            <a:endParaRPr lang="zh-TW" altLang="en-US" dirty="0"/>
          </a:p>
        </p:txBody>
      </p:sp>
      <p:sp>
        <p:nvSpPr>
          <p:cNvPr id="4" name="投影片編號版面配置區 3"/>
          <p:cNvSpPr>
            <a:spLocks noGrp="1"/>
          </p:cNvSpPr>
          <p:nvPr>
            <p:ph type="sldNum" sz="quarter" idx="10"/>
          </p:nvPr>
        </p:nvSpPr>
        <p:spPr/>
        <p:txBody>
          <a:bodyPr/>
          <a:lstStyle/>
          <a:p>
            <a:fld id="{A2885194-BA0F-4A06-9CD0-9B63CB0FD6E0}" type="slidenum">
              <a:rPr lang="zh-TW" altLang="en-US" smtClean="0"/>
              <a:t>33</a:t>
            </a:fld>
            <a:endParaRPr lang="zh-TW" altLang="en-US"/>
          </a:p>
        </p:txBody>
      </p:sp>
    </p:spTree>
    <p:extLst>
      <p:ext uri="{BB962C8B-B14F-4D97-AF65-F5344CB8AC3E}">
        <p14:creationId xmlns:p14="http://schemas.microsoft.com/office/powerpoint/2010/main" val="3029502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330593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187628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3428107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1955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1331900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3699779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2745692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511067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1907207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4231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3542204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361575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22788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332824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258688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709830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646956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770A85D-164E-4D27-8EE0-47E4A01833C1}" type="datetimeFigureOut">
              <a:rPr lang="zh-TW" altLang="en-US" smtClean="0"/>
              <a:t>2019/3/22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2887669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770A85D-164E-4D27-8EE0-47E4A01833C1}" type="datetimeFigureOut">
              <a:rPr lang="zh-TW" altLang="en-US" smtClean="0"/>
              <a:t>2019/3/22</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1D92817-23DD-4B72-8E45-1D3E619F5A60}" type="slidenum">
              <a:rPr lang="zh-TW" altLang="en-US" smtClean="0"/>
              <a:t>‹#›</a:t>
            </a:fld>
            <a:endParaRPr lang="zh-TW" altLang="en-US"/>
          </a:p>
        </p:txBody>
      </p:sp>
    </p:spTree>
    <p:extLst>
      <p:ext uri="{BB962C8B-B14F-4D97-AF65-F5344CB8AC3E}">
        <p14:creationId xmlns:p14="http://schemas.microsoft.com/office/powerpoint/2010/main" val="264130903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5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nownews.com/news/20160718/2172600"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hyperlink" Target="http://news.ltn.com.tw/news/focus/paper/1013454"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appledaily.com.tw/appledaily/article/headline/20171007/37806108/"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43.xml.rels><?xml version="1.0" encoding="UTF-8" standalone="yes"?>
<Relationships xmlns="http://schemas.openxmlformats.org/package/2006/relationships"><Relationship Id="rId2" Type="http://schemas.openxmlformats.org/officeDocument/2006/relationships/hyperlink" Target="https://www.ithome.com.tw/news/11739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udn.com/news/story/7321/3652046"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news.tvbs.com.tw/entertainment/907538"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udn.com/news/story/7321/3582780" TargetMode="Externa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hyperlink" Target="https://www.chinatimes.com/newspapers/20180308000628-260106"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mirrormedia.mg/story/20190306edi01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0C2C7D-1B14-43C1-90EE-1499688967EB}"/>
              </a:ext>
            </a:extLst>
          </p:cNvPr>
          <p:cNvSpPr>
            <a:spLocks noGrp="1"/>
          </p:cNvSpPr>
          <p:nvPr>
            <p:ph type="ctrTitle"/>
          </p:nvPr>
        </p:nvSpPr>
        <p:spPr/>
        <p:txBody>
          <a:bodyPr/>
          <a:lstStyle/>
          <a:p>
            <a:r>
              <a:rPr lang="zh-TW" altLang="en-US" dirty="0"/>
              <a:t>資訊倫理與法律</a:t>
            </a:r>
          </a:p>
        </p:txBody>
      </p:sp>
      <p:sp>
        <p:nvSpPr>
          <p:cNvPr id="3" name="副標題 2">
            <a:extLst>
              <a:ext uri="{FF2B5EF4-FFF2-40B4-BE49-F238E27FC236}">
                <a16:creationId xmlns:a16="http://schemas.microsoft.com/office/drawing/2014/main" id="{A6F8431D-06E3-47E2-AA68-92EDA3CA44CF}"/>
              </a:ext>
            </a:extLst>
          </p:cNvPr>
          <p:cNvSpPr>
            <a:spLocks noGrp="1"/>
          </p:cNvSpPr>
          <p:nvPr>
            <p:ph type="subTitle" idx="1"/>
          </p:nvPr>
        </p:nvSpPr>
        <p:spPr/>
        <p:txBody>
          <a:bodyPr/>
          <a:lstStyle/>
          <a:p>
            <a:r>
              <a:rPr lang="zh-TW" altLang="en-US" dirty="0"/>
              <a:t>林威伯律師</a:t>
            </a:r>
          </a:p>
        </p:txBody>
      </p:sp>
    </p:spTree>
    <p:extLst>
      <p:ext uri="{BB962C8B-B14F-4D97-AF65-F5344CB8AC3E}">
        <p14:creationId xmlns:p14="http://schemas.microsoft.com/office/powerpoint/2010/main" val="167811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269015-C35E-4948-9872-33762AE60329}"/>
              </a:ext>
            </a:extLst>
          </p:cNvPr>
          <p:cNvSpPr>
            <a:spLocks noGrp="1"/>
          </p:cNvSpPr>
          <p:nvPr>
            <p:ph type="title"/>
          </p:nvPr>
        </p:nvSpPr>
        <p:spPr/>
        <p:txBody>
          <a:bodyPr/>
          <a:lstStyle/>
          <a:p>
            <a:r>
              <a:rPr lang="zh-TW" altLang="en-US" dirty="0"/>
              <a:t>選課惡作劇</a:t>
            </a:r>
            <a:r>
              <a:rPr lang="en-US" altLang="zh-TW" dirty="0"/>
              <a:t>2</a:t>
            </a:r>
            <a:endParaRPr lang="zh-TW" altLang="en-US" dirty="0"/>
          </a:p>
        </p:txBody>
      </p:sp>
      <p:graphicFrame>
        <p:nvGraphicFramePr>
          <p:cNvPr id="4" name="內容版面配置區 3">
            <a:extLst>
              <a:ext uri="{FF2B5EF4-FFF2-40B4-BE49-F238E27FC236}">
                <a16:creationId xmlns:a16="http://schemas.microsoft.com/office/drawing/2014/main" id="{E813D555-210F-43E7-9F45-86DBC6A749C2}"/>
              </a:ext>
            </a:extLst>
          </p:cNvPr>
          <p:cNvGraphicFramePr>
            <a:graphicFrameLocks noGrp="1"/>
          </p:cNvGraphicFramePr>
          <p:nvPr>
            <p:ph idx="1"/>
            <p:extLst/>
          </p:nvPr>
        </p:nvGraphicFramePr>
        <p:xfrm>
          <a:off x="914400" y="2366963"/>
          <a:ext cx="10363200" cy="3424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字方塊 6">
            <a:extLst>
              <a:ext uri="{FF2B5EF4-FFF2-40B4-BE49-F238E27FC236}">
                <a16:creationId xmlns:a16="http://schemas.microsoft.com/office/drawing/2014/main" id="{194A92F1-4550-4281-8230-3365A265F0EA}"/>
              </a:ext>
            </a:extLst>
          </p:cNvPr>
          <p:cNvSpPr txBox="1"/>
          <p:nvPr/>
        </p:nvSpPr>
        <p:spPr>
          <a:xfrm>
            <a:off x="8085826" y="1972574"/>
            <a:ext cx="2369389"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B</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C</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F</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是因為之委託</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選課，因此</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知道</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B</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C</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F</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的帳號密碼。</a:t>
            </a:r>
          </a:p>
        </p:txBody>
      </p:sp>
      <p:sp>
        <p:nvSpPr>
          <p:cNvPr id="8" name="文字方塊 7">
            <a:extLst>
              <a:ext uri="{FF2B5EF4-FFF2-40B4-BE49-F238E27FC236}">
                <a16:creationId xmlns:a16="http://schemas.microsoft.com/office/drawing/2014/main" id="{627628C8-DE8C-4771-846B-067637DB3823}"/>
              </a:ext>
            </a:extLst>
          </p:cNvPr>
          <p:cNvSpPr txBox="1"/>
          <p:nvPr/>
        </p:nvSpPr>
        <p:spPr>
          <a:xfrm>
            <a:off x="1854679" y="4542433"/>
            <a:ext cx="2369389"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E</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D</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是因為系上活動之機會，讓</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知道了</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E</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D</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的帳號密碼。</a:t>
            </a:r>
          </a:p>
        </p:txBody>
      </p:sp>
    </p:spTree>
    <p:extLst>
      <p:ext uri="{BB962C8B-B14F-4D97-AF65-F5344CB8AC3E}">
        <p14:creationId xmlns:p14="http://schemas.microsoft.com/office/powerpoint/2010/main" val="143594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36C869-EA0F-4019-AC48-D8BD76C47257}"/>
              </a:ext>
            </a:extLst>
          </p:cNvPr>
          <p:cNvSpPr>
            <a:spLocks noGrp="1"/>
          </p:cNvSpPr>
          <p:nvPr>
            <p:ph type="title"/>
          </p:nvPr>
        </p:nvSpPr>
        <p:spPr/>
        <p:txBody>
          <a:bodyPr/>
          <a:lstStyle/>
          <a:p>
            <a:r>
              <a:rPr lang="zh-TW" altLang="en-US" dirty="0"/>
              <a:t>選課惡作劇</a:t>
            </a:r>
            <a:r>
              <a:rPr lang="en-US" altLang="zh-TW" dirty="0"/>
              <a:t>2</a:t>
            </a:r>
            <a:endParaRPr lang="zh-TW" altLang="en-US" dirty="0"/>
          </a:p>
        </p:txBody>
      </p:sp>
      <p:sp>
        <p:nvSpPr>
          <p:cNvPr id="3" name="內容版面配置區 2">
            <a:extLst>
              <a:ext uri="{FF2B5EF4-FFF2-40B4-BE49-F238E27FC236}">
                <a16:creationId xmlns:a16="http://schemas.microsoft.com/office/drawing/2014/main" id="{D8B5A437-F401-4C65-9122-E12EEBA67EB4}"/>
              </a:ext>
            </a:extLst>
          </p:cNvPr>
          <p:cNvSpPr>
            <a:spLocks noGrp="1"/>
          </p:cNvSpPr>
          <p:nvPr>
            <p:ph idx="1"/>
          </p:nvPr>
        </p:nvSpPr>
        <p:spPr/>
        <p:txBody>
          <a:bodyPr>
            <a:normAutofit lnSpcReduction="10000"/>
          </a:bodyPr>
          <a:lstStyle/>
          <a:p>
            <a:r>
              <a:rPr lang="zh-TW" altLang="en-US" dirty="0"/>
              <a:t>結論</a:t>
            </a:r>
            <a:r>
              <a:rPr lang="en-US" altLang="zh-TW" dirty="0"/>
              <a:t>:A</a:t>
            </a:r>
            <a:r>
              <a:rPr lang="zh-TW" altLang="en-US" dirty="0"/>
              <a:t>無故輸入他人帳號密碼，而入侵他人之電腦，處拘役貳拾日，如易科罰金，以新臺幣壹仟元折算壹日；又無故變更他人電腦之電磁紀錄，致生損害於他人，處拘役貳拾伍日，如易科罰金，以新臺幣壹仟元折算壹日。應執行拘役肆拾日，如易科罰金，以新臺幣壹仟元折算壹日，緩刑貳年。</a:t>
            </a:r>
            <a:endParaRPr lang="en-US" altLang="zh-TW" dirty="0"/>
          </a:p>
          <a:p>
            <a:endParaRPr lang="en-US" altLang="zh-TW" dirty="0"/>
          </a:p>
          <a:p>
            <a:r>
              <a:rPr lang="zh-TW" altLang="en-US" dirty="0"/>
              <a:t>為什麼這邊主文會跟上一篇判決不同呢</a:t>
            </a:r>
            <a:r>
              <a:rPr lang="en-US" altLang="zh-TW" dirty="0"/>
              <a:t>~?</a:t>
            </a:r>
            <a:r>
              <a:rPr lang="zh-TW" altLang="en-US" dirty="0"/>
              <a:t>這個案件是</a:t>
            </a:r>
            <a:r>
              <a:rPr lang="en-US" altLang="zh-TW" dirty="0"/>
              <a:t>98</a:t>
            </a:r>
            <a:r>
              <a:rPr lang="zh-TW" altLang="en-US" dirty="0"/>
              <a:t>年的案件，可能剛歷經</a:t>
            </a:r>
            <a:r>
              <a:rPr lang="en-US" altLang="zh-TW" dirty="0"/>
              <a:t>95</a:t>
            </a:r>
            <a:r>
              <a:rPr lang="zh-TW" altLang="en-US" dirty="0"/>
              <a:t>年的連續犯、牽連犯的修正變動，對於一行為的解釋解釋不算寬。</a:t>
            </a:r>
            <a:r>
              <a:rPr lang="en-US" altLang="zh-TW" dirty="0"/>
              <a:t>(</a:t>
            </a:r>
            <a:r>
              <a:rPr lang="zh-TW" altLang="en-US" dirty="0"/>
              <a:t>行為範圍的解釋，屬於法院的職權，除非最高法院有統一見解，不然法院將入侵與變更解釋為一行為或二行為都是很正常的</a:t>
            </a:r>
            <a:r>
              <a:rPr lang="en-US" altLang="zh-TW" dirty="0"/>
              <a:t>)</a:t>
            </a:r>
            <a:endParaRPr lang="zh-TW" altLang="en-US" dirty="0"/>
          </a:p>
        </p:txBody>
      </p:sp>
      <p:sp>
        <p:nvSpPr>
          <p:cNvPr id="4" name="文字方塊 3">
            <a:extLst>
              <a:ext uri="{FF2B5EF4-FFF2-40B4-BE49-F238E27FC236}">
                <a16:creationId xmlns:a16="http://schemas.microsoft.com/office/drawing/2014/main" id="{80054314-0714-496D-953E-4A4FB1CA6092}"/>
              </a:ext>
            </a:extLst>
          </p:cNvPr>
          <p:cNvSpPr txBox="1"/>
          <p:nvPr/>
        </p:nvSpPr>
        <p:spPr>
          <a:xfrm>
            <a:off x="5152845" y="5236307"/>
            <a:ext cx="4738777"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判決內文</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核被告所為，分係犯刑法第</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358</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條之入侵電腦或其相關設備罪及同法第</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359</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條之破壞電磁紀錄罪。其所犯上開</a:t>
            </a:r>
            <a:r>
              <a:rPr kumimoji="0" lang="en-US" altLang="zh-TW"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2</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rPr>
              <a:t>罪，犯意各別，行為不同，應予分論併罰。</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新細明體" panose="02020500000000000000" pitchFamily="18" charset="-120"/>
              <a:cs typeface="+mn-cs"/>
            </a:endParaRPr>
          </a:p>
        </p:txBody>
      </p:sp>
    </p:spTree>
    <p:extLst>
      <p:ext uri="{BB962C8B-B14F-4D97-AF65-F5344CB8AC3E}">
        <p14:creationId xmlns:p14="http://schemas.microsoft.com/office/powerpoint/2010/main" val="158169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0599CD-36E5-42A2-A159-F501510CEC14}"/>
              </a:ext>
            </a:extLst>
          </p:cNvPr>
          <p:cNvSpPr>
            <a:spLocks noGrp="1"/>
          </p:cNvSpPr>
          <p:nvPr>
            <p:ph type="title"/>
          </p:nvPr>
        </p:nvSpPr>
        <p:spPr/>
        <p:txBody>
          <a:bodyPr/>
          <a:lstStyle/>
          <a:p>
            <a:r>
              <a:rPr lang="zh-TW" altLang="en-US" dirty="0"/>
              <a:t>檢討</a:t>
            </a:r>
          </a:p>
        </p:txBody>
      </p:sp>
      <p:sp>
        <p:nvSpPr>
          <p:cNvPr id="3" name="內容版面配置區 2">
            <a:extLst>
              <a:ext uri="{FF2B5EF4-FFF2-40B4-BE49-F238E27FC236}">
                <a16:creationId xmlns:a16="http://schemas.microsoft.com/office/drawing/2014/main" id="{60C71F37-9FBD-49CE-B6A8-AC09F9115171}"/>
              </a:ext>
            </a:extLst>
          </p:cNvPr>
          <p:cNvSpPr>
            <a:spLocks noGrp="1"/>
          </p:cNvSpPr>
          <p:nvPr>
            <p:ph idx="1"/>
          </p:nvPr>
        </p:nvSpPr>
        <p:spPr/>
        <p:txBody>
          <a:bodyPr>
            <a:normAutofit lnSpcReduction="10000"/>
          </a:bodyPr>
          <a:lstStyle/>
          <a:p>
            <a:pPr marL="0" indent="0">
              <a:buNone/>
            </a:pPr>
            <a:r>
              <a:rPr lang="zh-TW" altLang="en-US" dirty="0"/>
              <a:t>我們用這判決要跟各位說明法律對於認事用法是委諸於法院的，不同的法院、法官，標準未必完全一致。</a:t>
            </a:r>
            <a:endParaRPr lang="en-US" altLang="zh-TW" dirty="0"/>
          </a:p>
          <a:p>
            <a:pPr marL="0" indent="0">
              <a:buNone/>
            </a:pPr>
            <a:r>
              <a:rPr lang="zh-TW" altLang="en-US" dirty="0"/>
              <a:t>但這個判決還能教導各位一個很重要的法律概念，就是</a:t>
            </a:r>
            <a:r>
              <a:rPr lang="en-US" altLang="zh-TW" dirty="0"/>
              <a:t>“</a:t>
            </a:r>
            <a:r>
              <a:rPr lang="zh-TW" altLang="en-US" dirty="0"/>
              <a:t>告訴乃論</a:t>
            </a:r>
            <a:r>
              <a:rPr lang="en-US" altLang="zh-TW" dirty="0"/>
              <a:t>”</a:t>
            </a:r>
            <a:r>
              <a:rPr lang="zh-TW" altLang="en-US" dirty="0"/>
              <a:t>，這種罪在實務上，與和解息息相關。</a:t>
            </a:r>
            <a:endParaRPr lang="en-US" altLang="zh-TW" dirty="0"/>
          </a:p>
          <a:p>
            <a:pPr marL="0" indent="0">
              <a:buNone/>
            </a:pPr>
            <a:endParaRPr lang="en-US" altLang="zh-TW" dirty="0"/>
          </a:p>
          <a:p>
            <a:pPr marL="0" indent="0">
              <a:buNone/>
            </a:pPr>
            <a:r>
              <a:rPr lang="zh-TW" altLang="en-US" dirty="0"/>
              <a:t>刑法第</a:t>
            </a:r>
            <a:r>
              <a:rPr lang="en-US" altLang="zh-TW" dirty="0"/>
              <a:t>363</a:t>
            </a:r>
            <a:r>
              <a:rPr lang="zh-TW" altLang="en-US" dirty="0"/>
              <a:t>條</a:t>
            </a:r>
            <a:r>
              <a:rPr lang="en-US" altLang="zh-TW" dirty="0"/>
              <a:t>:</a:t>
            </a:r>
            <a:r>
              <a:rPr lang="zh-TW" altLang="en-US" dirty="0"/>
              <a:t>第三百五十八條至第三百六十條之罪，須告訴乃論。</a:t>
            </a:r>
            <a:endParaRPr lang="en-US" altLang="zh-TW" dirty="0"/>
          </a:p>
          <a:p>
            <a:pPr marL="0" indent="0">
              <a:buNone/>
            </a:pPr>
            <a:endParaRPr lang="en-US" altLang="zh-TW" dirty="0"/>
          </a:p>
          <a:p>
            <a:pPr marL="0" indent="0">
              <a:buNone/>
            </a:pPr>
            <a:r>
              <a:rPr lang="en-US" altLang="zh-TW" dirty="0"/>
              <a:t>P.S </a:t>
            </a:r>
            <a:r>
              <a:rPr lang="zh-TW" altLang="en-US" dirty="0"/>
              <a:t>對公務機關犯妨害電腦使用，是規定在</a:t>
            </a:r>
            <a:r>
              <a:rPr lang="en-US" altLang="zh-TW" dirty="0"/>
              <a:t>361</a:t>
            </a:r>
            <a:r>
              <a:rPr lang="zh-TW" altLang="en-US" dirty="0"/>
              <a:t>條喔</a:t>
            </a:r>
            <a:r>
              <a:rPr lang="en-US" altLang="zh-TW" dirty="0"/>
              <a:t>!!</a:t>
            </a:r>
            <a:r>
              <a:rPr lang="zh-TW" altLang="en-US" dirty="0"/>
              <a:t>所以是非告訴乃論。</a:t>
            </a:r>
          </a:p>
        </p:txBody>
      </p:sp>
    </p:spTree>
    <p:extLst>
      <p:ext uri="{BB962C8B-B14F-4D97-AF65-F5344CB8AC3E}">
        <p14:creationId xmlns:p14="http://schemas.microsoft.com/office/powerpoint/2010/main" val="76892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8696C1-44AC-468E-B775-104037557A9E}"/>
              </a:ext>
            </a:extLst>
          </p:cNvPr>
          <p:cNvSpPr>
            <a:spLocks noGrp="1"/>
          </p:cNvSpPr>
          <p:nvPr>
            <p:ph type="title"/>
          </p:nvPr>
        </p:nvSpPr>
        <p:spPr/>
        <p:txBody>
          <a:bodyPr/>
          <a:lstStyle/>
          <a:p>
            <a:r>
              <a:rPr lang="zh-TW" altLang="en-US" dirty="0"/>
              <a:t>檢討</a:t>
            </a:r>
          </a:p>
        </p:txBody>
      </p:sp>
      <p:sp>
        <p:nvSpPr>
          <p:cNvPr id="3" name="內容版面配置區 2">
            <a:extLst>
              <a:ext uri="{FF2B5EF4-FFF2-40B4-BE49-F238E27FC236}">
                <a16:creationId xmlns:a16="http://schemas.microsoft.com/office/drawing/2014/main" id="{1B6820A1-9856-45C4-B57D-BA85B828953A}"/>
              </a:ext>
            </a:extLst>
          </p:cNvPr>
          <p:cNvSpPr>
            <a:spLocks noGrp="1"/>
          </p:cNvSpPr>
          <p:nvPr>
            <p:ph idx="1"/>
          </p:nvPr>
        </p:nvSpPr>
        <p:spPr/>
        <p:txBody>
          <a:bodyPr>
            <a:normAutofit lnSpcReduction="10000"/>
          </a:bodyPr>
          <a:lstStyle/>
          <a:p>
            <a:r>
              <a:rPr lang="zh-TW" altLang="en-US" dirty="0"/>
              <a:t>判決內文</a:t>
            </a:r>
            <a:r>
              <a:rPr lang="en-US" altLang="zh-TW" dirty="0"/>
              <a:t>:</a:t>
            </a:r>
          </a:p>
          <a:p>
            <a:r>
              <a:rPr lang="zh-TW" altLang="en-US" dirty="0"/>
              <a:t>按告訴乃論之罪，告訴人於第一審辯論終結前得撤回告訴；又告訴經撤回者，應諭知不受理之判決，刑事訴訟法第</a:t>
            </a:r>
            <a:r>
              <a:rPr lang="en-US" altLang="zh-TW" dirty="0"/>
              <a:t>238</a:t>
            </a:r>
            <a:r>
              <a:rPr lang="zh-TW" altLang="en-US" dirty="0"/>
              <a:t>條第</a:t>
            </a:r>
            <a:r>
              <a:rPr lang="en-US" altLang="zh-TW" dirty="0"/>
              <a:t>1</a:t>
            </a:r>
            <a:r>
              <a:rPr lang="zh-TW" altLang="en-US" dirty="0"/>
              <a:t>項、第</a:t>
            </a:r>
            <a:r>
              <a:rPr lang="en-US" altLang="zh-TW" dirty="0"/>
              <a:t>303</a:t>
            </a:r>
            <a:r>
              <a:rPr lang="zh-TW" altLang="en-US" dirty="0"/>
              <a:t>條第</a:t>
            </a:r>
            <a:r>
              <a:rPr lang="en-US" altLang="zh-TW" dirty="0"/>
              <a:t>3</a:t>
            </a:r>
            <a:r>
              <a:rPr lang="zh-TW" altLang="en-US" dirty="0"/>
              <a:t>款分別定有明文。</a:t>
            </a:r>
            <a:endParaRPr lang="en-US" altLang="zh-TW" dirty="0"/>
          </a:p>
          <a:p>
            <a:r>
              <a:rPr lang="zh-TW" altLang="en-US" dirty="0"/>
              <a:t>查被告被訴妨害電腦使用案件，檢察官認係觸犯刑法第</a:t>
            </a:r>
            <a:r>
              <a:rPr lang="en-US" altLang="zh-TW" dirty="0"/>
              <a:t>358</a:t>
            </a:r>
            <a:r>
              <a:rPr lang="zh-TW" altLang="en-US" dirty="0"/>
              <a:t>條之入侵電腦或其相關設備罪嫌及同法第</a:t>
            </a:r>
            <a:r>
              <a:rPr lang="en-US" altLang="zh-TW" dirty="0"/>
              <a:t>359</a:t>
            </a:r>
            <a:r>
              <a:rPr lang="zh-TW" altLang="en-US" dirty="0"/>
              <a:t>條之破壞電磁紀錄罪嫌，依同法第</a:t>
            </a:r>
            <a:r>
              <a:rPr lang="en-US" altLang="zh-TW" dirty="0"/>
              <a:t>363</a:t>
            </a:r>
            <a:r>
              <a:rPr lang="zh-TW" altLang="en-US" dirty="0"/>
              <a:t>條規定，均須告訴乃論。茲因告訴人</a:t>
            </a:r>
            <a:r>
              <a:rPr lang="en-US" altLang="zh-TW" dirty="0"/>
              <a:t>(</a:t>
            </a:r>
            <a:r>
              <a:rPr lang="zh-TW" altLang="en-US" dirty="0"/>
              <a:t>即</a:t>
            </a:r>
            <a:r>
              <a:rPr lang="en-US" altLang="zh-TW" dirty="0"/>
              <a:t>E)</a:t>
            </a:r>
            <a:r>
              <a:rPr lang="zh-TW" altLang="en-US" dirty="0"/>
              <a:t>及被害人</a:t>
            </a:r>
            <a:r>
              <a:rPr lang="en-US" altLang="zh-TW" dirty="0"/>
              <a:t>C</a:t>
            </a:r>
            <a:r>
              <a:rPr lang="zh-TW" altLang="en-US" dirty="0"/>
              <a:t>、</a:t>
            </a:r>
            <a:r>
              <a:rPr lang="en-US" altLang="zh-TW" dirty="0"/>
              <a:t>D</a:t>
            </a:r>
            <a:r>
              <a:rPr lang="zh-TW" altLang="en-US" dirty="0"/>
              <a:t>均已撤回本案告訴，有</a:t>
            </a:r>
            <a:r>
              <a:rPr lang="en-US" altLang="zh-TW" dirty="0"/>
              <a:t>C</a:t>
            </a:r>
            <a:r>
              <a:rPr lang="zh-TW" altLang="en-US" dirty="0"/>
              <a:t>聲明稿及本院電話紀錄各</a:t>
            </a:r>
            <a:r>
              <a:rPr lang="en-US" altLang="zh-TW" dirty="0"/>
              <a:t>1</a:t>
            </a:r>
            <a:r>
              <a:rPr lang="zh-TW" altLang="en-US" dirty="0"/>
              <a:t>紙、</a:t>
            </a:r>
            <a:r>
              <a:rPr lang="en-US" altLang="zh-TW" dirty="0"/>
              <a:t>E</a:t>
            </a:r>
            <a:r>
              <a:rPr lang="zh-TW" altLang="en-US" dirty="0"/>
              <a:t>撤回告訴聲請狀及</a:t>
            </a:r>
            <a:r>
              <a:rPr lang="en-US" altLang="zh-TW" dirty="0"/>
              <a:t>D</a:t>
            </a:r>
            <a:r>
              <a:rPr lang="zh-TW" altLang="en-US" dirty="0"/>
              <a:t>聲明稿各</a:t>
            </a:r>
            <a:r>
              <a:rPr lang="en-US" altLang="zh-TW" dirty="0"/>
              <a:t>1</a:t>
            </a:r>
            <a:r>
              <a:rPr lang="zh-TW" altLang="en-US" dirty="0"/>
              <a:t>份在卷可憑，按諸首開說明，本應依刑事訴訟法第</a:t>
            </a:r>
            <a:r>
              <a:rPr lang="en-US" altLang="zh-TW" dirty="0"/>
              <a:t>303</a:t>
            </a:r>
            <a:r>
              <a:rPr lang="zh-TW" altLang="en-US" dirty="0"/>
              <a:t>條第</a:t>
            </a:r>
            <a:r>
              <a:rPr lang="en-US" altLang="zh-TW" dirty="0"/>
              <a:t>3</a:t>
            </a:r>
            <a:r>
              <a:rPr lang="zh-TW" altLang="en-US" dirty="0"/>
              <a:t>款規定，為不受理判決之諭知，</a:t>
            </a:r>
            <a:r>
              <a:rPr lang="zh-TW" altLang="en-US" dirty="0">
                <a:solidFill>
                  <a:srgbClr val="FF0000"/>
                </a:solidFill>
              </a:rPr>
              <a:t>然因檢察官認被告此部分所犯與其上開經判決有罪部分，各有接續犯之實質上一罪關係，爰不另為不受理之諭知。</a:t>
            </a:r>
          </a:p>
        </p:txBody>
      </p:sp>
      <p:sp>
        <p:nvSpPr>
          <p:cNvPr id="4" name="文字方塊 3">
            <a:extLst>
              <a:ext uri="{FF2B5EF4-FFF2-40B4-BE49-F238E27FC236}">
                <a16:creationId xmlns:a16="http://schemas.microsoft.com/office/drawing/2014/main" id="{0BBCF222-55B2-4040-918A-AA106FB21C0A}"/>
              </a:ext>
            </a:extLst>
          </p:cNvPr>
          <p:cNvSpPr txBox="1"/>
          <p:nvPr/>
        </p:nvSpPr>
        <p:spPr>
          <a:xfrm>
            <a:off x="5152846" y="5354129"/>
            <a:ext cx="5095336"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紅字部分是牽涉到刑事訴訟法上很難的訴訟規則，但本質上就是在</a:t>
            </a:r>
            <a:r>
              <a:rPr kumimoji="0" lang="en-US" altLang="zh-TW"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C</a:t>
            </a:r>
            <a:r>
              <a:rPr kumimoji="0" lang="zh-TW" altLang="en-US"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D</a:t>
            </a:r>
            <a:r>
              <a:rPr kumimoji="0" lang="zh-TW" altLang="en-US"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E</a:t>
            </a:r>
            <a:r>
              <a:rPr kumimoji="0" lang="zh-TW" altLang="en-US"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的部分，法院不會再追究。而</a:t>
            </a:r>
            <a:r>
              <a:rPr kumimoji="0" lang="en-US" altLang="zh-TW"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F</a:t>
            </a:r>
            <a:r>
              <a:rPr kumimoji="0" lang="zh-TW" altLang="en-US"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是在偵查間段就撤回告訴了，所以也不關法院的事喔</a:t>
            </a:r>
            <a:r>
              <a:rPr kumimoji="0" lang="en-US" altLang="zh-TW"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Gill Sans MT" panose="020B0502020104020203"/>
                <a:ea typeface="新細明體" panose="02020500000000000000" pitchFamily="18" charset="-120"/>
                <a:cs typeface="+mn-cs"/>
              </a:rPr>
              <a:t>那是檢察官的事情。</a:t>
            </a:r>
          </a:p>
        </p:txBody>
      </p:sp>
    </p:spTree>
    <p:extLst>
      <p:ext uri="{BB962C8B-B14F-4D97-AF65-F5344CB8AC3E}">
        <p14:creationId xmlns:p14="http://schemas.microsoft.com/office/powerpoint/2010/main" val="118140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D4FE7-3C1E-4025-AD1B-1670DF0AF97F}"/>
              </a:ext>
            </a:extLst>
          </p:cNvPr>
          <p:cNvSpPr>
            <a:spLocks noGrp="1"/>
          </p:cNvSpPr>
          <p:nvPr>
            <p:ph type="title"/>
          </p:nvPr>
        </p:nvSpPr>
        <p:spPr/>
        <p:txBody>
          <a:bodyPr/>
          <a:lstStyle/>
          <a:p>
            <a:r>
              <a:rPr lang="zh-TW" altLang="en-US" dirty="0"/>
              <a:t>檢討</a:t>
            </a:r>
          </a:p>
        </p:txBody>
      </p:sp>
      <p:sp>
        <p:nvSpPr>
          <p:cNvPr id="3" name="內容版面配置區 2">
            <a:extLst>
              <a:ext uri="{FF2B5EF4-FFF2-40B4-BE49-F238E27FC236}">
                <a16:creationId xmlns:a16="http://schemas.microsoft.com/office/drawing/2014/main" id="{B48EF289-98FC-477D-A0E2-E802EEA3A4F9}"/>
              </a:ext>
            </a:extLst>
          </p:cNvPr>
          <p:cNvSpPr>
            <a:spLocks noGrp="1"/>
          </p:cNvSpPr>
          <p:nvPr>
            <p:ph idx="1"/>
          </p:nvPr>
        </p:nvSpPr>
        <p:spPr/>
        <p:txBody>
          <a:bodyPr/>
          <a:lstStyle/>
          <a:p>
            <a:r>
              <a:rPr lang="zh-TW" altLang="en-US" dirty="0"/>
              <a:t>本件原本的五個告訴人，有四位撤回告訴。如果剩下的那一位也撤回告訴，那被告這次的犯罪，法院就完全不會追究喔</a:t>
            </a:r>
            <a:r>
              <a:rPr lang="en-US" altLang="zh-TW" dirty="0"/>
              <a:t>~~~</a:t>
            </a:r>
          </a:p>
          <a:p>
            <a:r>
              <a:rPr lang="zh-TW" altLang="en-US" dirty="0"/>
              <a:t>而通常要讓告訴人撤回告訴，就是跟他談和解，例如約定給付給告訴人</a:t>
            </a:r>
            <a:r>
              <a:rPr lang="en-US" altLang="zh-TW" dirty="0"/>
              <a:t>3</a:t>
            </a:r>
            <a:r>
              <a:rPr lang="zh-TW" altLang="en-US" dirty="0"/>
              <a:t>萬元，請他撤回告訴。</a:t>
            </a:r>
            <a:endParaRPr lang="en-US" altLang="zh-TW" dirty="0"/>
          </a:p>
        </p:txBody>
      </p:sp>
    </p:spTree>
    <p:extLst>
      <p:ext uri="{BB962C8B-B14F-4D97-AF65-F5344CB8AC3E}">
        <p14:creationId xmlns:p14="http://schemas.microsoft.com/office/powerpoint/2010/main" val="108745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F345D-3B05-4F79-814E-1BA3622E46F0}"/>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DBD44583-9F00-4711-B4CB-C552E28F4251}"/>
              </a:ext>
            </a:extLst>
          </p:cNvPr>
          <p:cNvSpPr>
            <a:spLocks noGrp="1"/>
          </p:cNvSpPr>
          <p:nvPr>
            <p:ph sz="quarter" idx="13"/>
          </p:nvPr>
        </p:nvSpPr>
        <p:spPr/>
        <p:txBody>
          <a:bodyPr>
            <a:normAutofit/>
          </a:bodyPr>
          <a:lstStyle/>
          <a:p>
            <a:r>
              <a:rPr lang="zh-TW" altLang="en-US" b="1" dirty="0"/>
              <a:t>以下事實擷取自</a:t>
            </a:r>
            <a:r>
              <a:rPr lang="en-US" altLang="zh-TW" b="1" dirty="0" err="1"/>
              <a:t>Nownews</a:t>
            </a:r>
            <a:r>
              <a:rPr lang="zh-TW" altLang="en-US" b="1" dirty="0"/>
              <a:t>懶人包 </a:t>
            </a:r>
            <a:r>
              <a:rPr lang="en-US" altLang="zh-TW" b="1" dirty="0">
                <a:hlinkClick r:id="rId2"/>
              </a:rPr>
              <a:t>https://www.nownews.com/news/20160718/2172600</a:t>
            </a:r>
            <a:endParaRPr lang="en-US" altLang="zh-TW" b="1" dirty="0"/>
          </a:p>
          <a:p>
            <a:endParaRPr lang="zh-TW" altLang="en-US" dirty="0"/>
          </a:p>
        </p:txBody>
      </p:sp>
      <p:pic>
        <p:nvPicPr>
          <p:cNvPr id="1026" name="Picture 2" descr="涉及第一銀行ATM盜領案的拉脫維亞籍主嫌安德魯（Peregudovs Andrejs）（前中）17日下午在宜蘭東澳遭到逮捕，晚間8時50分在警方押解下移送至台北市刑警大隊接受專案小組訊問，安德魯下車面對大批媒體詢問時低頭不語，未做回應。中央社記者顧荃攝　105年7月17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 y="3374136"/>
            <a:ext cx="3656807" cy="2376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米海爾」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517" y="3374136"/>
            <a:ext cx="3534156" cy="2356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潘可夫」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2477" y="3399910"/>
            <a:ext cx="3020751" cy="235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63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lstStyle/>
          <a:p>
            <a:r>
              <a:rPr lang="zh-TW" altLang="zh-TW" dirty="0"/>
              <a:t>「跨國駭客盜領集團」之主導者復指示集團內具電腦專長之不詳成員，於</a:t>
            </a:r>
            <a:r>
              <a:rPr lang="en-US" altLang="zh-TW" dirty="0"/>
              <a:t>105</a:t>
            </a:r>
            <a:r>
              <a:rPr lang="zh-TW" altLang="zh-TW" dirty="0"/>
              <a:t>年</a:t>
            </a:r>
            <a:r>
              <a:rPr lang="en-US" altLang="zh-TW" dirty="0"/>
              <a:t>7</a:t>
            </a:r>
            <a:r>
              <a:rPr lang="zh-TW" altLang="zh-TW" dirty="0"/>
              <a:t>月</a:t>
            </a:r>
            <a:r>
              <a:rPr lang="en-US" altLang="zh-TW" dirty="0"/>
              <a:t>5</a:t>
            </a:r>
            <a:r>
              <a:rPr lang="zh-TW" altLang="zh-TW" dirty="0"/>
              <a:t>日前某時（</a:t>
            </a:r>
            <a:r>
              <a:rPr lang="en-US" altLang="zh-TW" dirty="0"/>
              <a:t>105</a:t>
            </a:r>
            <a:r>
              <a:rPr lang="zh-TW" altLang="zh-TW" dirty="0"/>
              <a:t>年</a:t>
            </a:r>
            <a:r>
              <a:rPr lang="en-US" altLang="zh-TW" dirty="0"/>
              <a:t>7</a:t>
            </a:r>
            <a:r>
              <a:rPr lang="zh-TW" altLang="zh-TW" dirty="0"/>
              <a:t>月</a:t>
            </a:r>
            <a:r>
              <a:rPr lang="en-US" altLang="zh-TW" dirty="0"/>
              <a:t>5</a:t>
            </a:r>
            <a:r>
              <a:rPr lang="zh-TW" altLang="zh-TW" dirty="0"/>
              <a:t>日係集團內之成員最早來台之日期），在不詳地點，製作專供破壞、干擾他人電腦與設備之惡意電腦程式（包含：</a:t>
            </a:r>
            <a:r>
              <a:rPr lang="en-US" altLang="zh-TW" dirty="0"/>
              <a:t>1.</a:t>
            </a:r>
            <a:r>
              <a:rPr lang="zh-TW" altLang="zh-TW" dirty="0"/>
              <a:t>取得「</a:t>
            </a:r>
            <a:r>
              <a:rPr lang="en-US" altLang="zh-TW" dirty="0"/>
              <a:t>ProCash1500</a:t>
            </a:r>
            <a:r>
              <a:rPr lang="zh-TW" altLang="zh-TW" dirty="0"/>
              <a:t>」型</a:t>
            </a:r>
            <a:r>
              <a:rPr lang="en-US" altLang="zh-TW" dirty="0"/>
              <a:t>ATM</a:t>
            </a:r>
            <a:r>
              <a:rPr lang="zh-TW" altLang="zh-TW" dirty="0"/>
              <a:t>內現鈔資訊之電腦程式「</a:t>
            </a:r>
            <a:r>
              <a:rPr lang="en-US" altLang="zh-TW" dirty="0" err="1"/>
              <a:t>cngin</a:t>
            </a:r>
            <a:r>
              <a:rPr lang="en-US" altLang="zh-TW" dirty="0"/>
              <a:t> fo.exe</a:t>
            </a:r>
            <a:r>
              <a:rPr lang="zh-TW" altLang="zh-TW" dirty="0"/>
              <a:t>」；</a:t>
            </a:r>
            <a:r>
              <a:rPr lang="en-US" altLang="zh-TW" dirty="0"/>
              <a:t>2.</a:t>
            </a:r>
            <a:r>
              <a:rPr lang="zh-TW" altLang="zh-TW" dirty="0"/>
              <a:t>命令該型</a:t>
            </a:r>
            <a:r>
              <a:rPr lang="en-US" altLang="zh-TW" dirty="0"/>
              <a:t>ATM</a:t>
            </a:r>
            <a:r>
              <a:rPr lang="zh-TW" altLang="zh-TW" dirty="0"/>
              <a:t>執行吐鈔動作且限定僅能於</a:t>
            </a:r>
            <a:r>
              <a:rPr lang="en-US" altLang="zh-TW" dirty="0"/>
              <a:t>105</a:t>
            </a:r>
            <a:r>
              <a:rPr lang="zh-TW" altLang="zh-TW" dirty="0"/>
              <a:t>年</a:t>
            </a:r>
            <a:r>
              <a:rPr lang="en-US" altLang="zh-TW" dirty="0"/>
              <a:t>7</a:t>
            </a:r>
            <a:r>
              <a:rPr lang="zh-TW" altLang="zh-TW" dirty="0"/>
              <a:t>月間執行之電腦程式「</a:t>
            </a:r>
            <a:r>
              <a:rPr lang="en-US" altLang="zh-TW" dirty="0"/>
              <a:t>cngdisp.exe</a:t>
            </a:r>
            <a:r>
              <a:rPr lang="zh-TW" altLang="zh-TW" dirty="0"/>
              <a:t>」與「</a:t>
            </a:r>
            <a:r>
              <a:rPr lang="en-US" altLang="zh-TW" dirty="0" err="1"/>
              <a:t>cn</a:t>
            </a:r>
            <a:r>
              <a:rPr lang="en-US" altLang="zh-TW" dirty="0"/>
              <a:t> </a:t>
            </a:r>
            <a:r>
              <a:rPr lang="en-US" altLang="zh-TW" dirty="0" err="1"/>
              <a:t>gdisp</a:t>
            </a:r>
            <a:r>
              <a:rPr lang="en-US" altLang="zh-TW" dirty="0"/>
              <a:t>_ new.exe</a:t>
            </a:r>
            <a:r>
              <a:rPr lang="zh-TW" altLang="zh-TW" dirty="0"/>
              <a:t>」），與專供犯無故刪除他人電腦之電磁紀錄罪之電腦程式（即「</a:t>
            </a:r>
            <a:r>
              <a:rPr lang="en-US" altLang="zh-TW" dirty="0"/>
              <a:t>cleanup.bat</a:t>
            </a:r>
            <a:r>
              <a:rPr lang="zh-TW" altLang="zh-TW" dirty="0"/>
              <a:t>」，犯案後可呼叫「</a:t>
            </a:r>
            <a:r>
              <a:rPr lang="en-US" altLang="zh-TW" dirty="0" err="1"/>
              <a:t>sde</a:t>
            </a:r>
            <a:r>
              <a:rPr lang="en-US" altLang="zh-TW" dirty="0"/>
              <a:t> lete.exe</a:t>
            </a:r>
            <a:r>
              <a:rPr lang="zh-TW" altLang="zh-TW" dirty="0"/>
              <a:t>」，「</a:t>
            </a:r>
            <a:r>
              <a:rPr lang="en-US" altLang="zh-TW" dirty="0"/>
              <a:t>sdelete.exe</a:t>
            </a:r>
            <a:r>
              <a:rPr lang="zh-TW" altLang="zh-TW" dirty="0"/>
              <a:t>」之功能係針對欲刪除之檔案進行磁區抹除，使得刪除後之檔案難以透過專業軟體進行復原，以徹底刪除上開「</a:t>
            </a:r>
            <a:r>
              <a:rPr lang="en-US" altLang="zh-TW" dirty="0"/>
              <a:t>cnginfo.exe</a:t>
            </a:r>
            <a:r>
              <a:rPr lang="zh-TW" altLang="zh-TW" dirty="0"/>
              <a:t>」、「</a:t>
            </a:r>
            <a:r>
              <a:rPr lang="en-US" altLang="zh-TW" dirty="0" err="1"/>
              <a:t>cngdi</a:t>
            </a:r>
            <a:r>
              <a:rPr lang="en-US" altLang="zh-TW" dirty="0"/>
              <a:t> sp.exe</a:t>
            </a:r>
            <a:r>
              <a:rPr lang="zh-TW" altLang="zh-TW" dirty="0"/>
              <a:t>」之電腦程式），以供集團犯妨害電腦使用罪。</a:t>
            </a:r>
            <a:endParaRPr lang="zh-TW" altLang="en-US" dirty="0"/>
          </a:p>
        </p:txBody>
      </p:sp>
    </p:spTree>
    <p:extLst>
      <p:ext uri="{BB962C8B-B14F-4D97-AF65-F5344CB8AC3E}">
        <p14:creationId xmlns:p14="http://schemas.microsoft.com/office/powerpoint/2010/main" val="3156166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lstStyle/>
          <a:p>
            <a:r>
              <a:rPr lang="en-US" altLang="zh-TW" dirty="0"/>
              <a:t>105</a:t>
            </a:r>
            <a:r>
              <a:rPr lang="zh-TW" altLang="en-US" dirty="0"/>
              <a:t>年</a:t>
            </a:r>
            <a:r>
              <a:rPr lang="en-US" altLang="zh-TW" dirty="0"/>
              <a:t>5</a:t>
            </a:r>
            <a:r>
              <a:rPr lang="zh-TW" altLang="en-US" dirty="0"/>
              <a:t>月</a:t>
            </a:r>
            <a:r>
              <a:rPr lang="en-US" altLang="zh-TW" dirty="0"/>
              <a:t>31</a:t>
            </a:r>
            <a:r>
              <a:rPr lang="zh-TW" altLang="en-US" dirty="0"/>
              <a:t>日晚間</a:t>
            </a:r>
            <a:r>
              <a:rPr lang="en-US" altLang="zh-TW" dirty="0"/>
              <a:t>10</a:t>
            </a:r>
            <a:r>
              <a:rPr lang="zh-TW" altLang="en-US" dirty="0"/>
              <a:t>時</a:t>
            </a:r>
            <a:r>
              <a:rPr lang="en-US" altLang="zh-TW" dirty="0"/>
              <a:t>36</a:t>
            </a:r>
            <a:r>
              <a:rPr lang="zh-TW" altLang="en-US" dirty="0"/>
              <a:t>分許</a:t>
            </a:r>
            <a:endParaRPr lang="en-US" altLang="zh-TW" dirty="0"/>
          </a:p>
          <a:p>
            <a:pPr lvl="1"/>
            <a:r>
              <a:rPr lang="zh-TW" altLang="zh-TW" dirty="0"/>
              <a:t>由「跨國駭客盜領集團」之主導者指示該集團內具電腦專長之不詳成員，在不詳地點，無正當理由利用第一商業銀行股份有限公司（下稱第一銀行）倫敦分行電話錄音主機系統之漏洞，以與第一銀行倫敦分行電話錄音主機建立異常連線之方式，而入侵第一銀行倫敦分行電話錄音主機，以便作為日後入侵第一銀行其他電腦之跳板。</a:t>
            </a:r>
            <a:endParaRPr lang="en-US" altLang="zh-TW" dirty="0"/>
          </a:p>
          <a:p>
            <a:pPr lvl="1"/>
            <a:endParaRPr lang="zh-TW" altLang="en-US" dirty="0"/>
          </a:p>
        </p:txBody>
      </p:sp>
    </p:spTree>
    <p:extLst>
      <p:ext uri="{BB962C8B-B14F-4D97-AF65-F5344CB8AC3E}">
        <p14:creationId xmlns:p14="http://schemas.microsoft.com/office/powerpoint/2010/main" val="1467892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normAutofit lnSpcReduction="10000"/>
          </a:bodyPr>
          <a:lstStyle/>
          <a:p>
            <a:r>
              <a:rPr lang="zh-TW" altLang="en-US" dirty="0"/>
              <a:t>探索</a:t>
            </a:r>
            <a:endParaRPr lang="en-US" altLang="zh-TW" dirty="0"/>
          </a:p>
          <a:p>
            <a:pPr lvl="1"/>
            <a:r>
              <a:rPr lang="zh-TW" altLang="zh-TW" dirty="0"/>
              <a:t>「跨國駭客盜領集團」之主導者再指示集團內具電腦專長之不詳成員，自</a:t>
            </a:r>
            <a:r>
              <a:rPr lang="en-US" altLang="zh-TW" dirty="0"/>
              <a:t>105</a:t>
            </a:r>
            <a:r>
              <a:rPr lang="zh-TW" altLang="zh-TW" dirty="0"/>
              <a:t>年</a:t>
            </a:r>
            <a:r>
              <a:rPr lang="en-US" altLang="zh-TW" dirty="0"/>
              <a:t>6</a:t>
            </a:r>
            <a:r>
              <a:rPr lang="zh-TW" altLang="zh-TW" dirty="0"/>
              <a:t>月</a:t>
            </a:r>
            <a:r>
              <a:rPr lang="en-US" altLang="zh-TW" dirty="0"/>
              <a:t>28</a:t>
            </a:r>
            <a:r>
              <a:rPr lang="zh-TW" altLang="zh-TW" dirty="0"/>
              <a:t>日起至同年</a:t>
            </a:r>
            <a:r>
              <a:rPr lang="en-US" altLang="zh-TW" dirty="0"/>
              <a:t>7</a:t>
            </a:r>
            <a:r>
              <a:rPr lang="zh-TW" altLang="zh-TW" dirty="0"/>
              <a:t>月</a:t>
            </a:r>
            <a:r>
              <a:rPr lang="en-US" altLang="zh-TW" dirty="0"/>
              <a:t>4</a:t>
            </a:r>
            <a:r>
              <a:rPr lang="zh-TW" altLang="zh-TW" dirty="0"/>
              <a:t>日止，在不詳地點，無正當理由利用第一銀行倫敦分行電話錄音主機系統之漏洞，而入侵第一銀行倫敦分行電話錄音主機後；復以第一銀行倫敦分行電話錄音主機作為跳板，以不詳方式入侵第一銀行內部網路中負責「</a:t>
            </a:r>
            <a:r>
              <a:rPr lang="en-US" altLang="zh-TW" dirty="0" err="1"/>
              <a:t>ProCash</a:t>
            </a:r>
            <a:r>
              <a:rPr lang="en-US" altLang="zh-TW" dirty="0"/>
              <a:t> 1500</a:t>
            </a:r>
            <a:r>
              <a:rPr lang="zh-TW" altLang="zh-TW" dirty="0"/>
              <a:t>」型</a:t>
            </a:r>
            <a:r>
              <a:rPr lang="en-US" altLang="zh-TW" dirty="0"/>
              <a:t>ATM</a:t>
            </a:r>
            <a:r>
              <a:rPr lang="zh-TW" altLang="zh-TW" dirty="0"/>
              <a:t>電腦程式更新派送暨監控之應用程式伺服器（下稱</a:t>
            </a:r>
            <a:r>
              <a:rPr lang="en-US" altLang="zh-TW" dirty="0"/>
              <a:t>AP</a:t>
            </a:r>
            <a:r>
              <a:rPr lang="zh-TW" altLang="zh-TW" dirty="0"/>
              <a:t>伺服器，內部網路之虛擬</a:t>
            </a:r>
            <a:r>
              <a:rPr lang="en-US" altLang="zh-TW" dirty="0"/>
              <a:t>IP</a:t>
            </a:r>
            <a:r>
              <a:rPr lang="zh-TW" altLang="zh-TW" dirty="0"/>
              <a:t>位址為</a:t>
            </a:r>
            <a:r>
              <a:rPr lang="en-US" altLang="zh-TW" dirty="0"/>
              <a:t>10.20.4.42</a:t>
            </a:r>
            <a:r>
              <a:rPr lang="zh-TW" altLang="zh-TW" dirty="0"/>
              <a:t>），先後派送</a:t>
            </a:r>
            <a:r>
              <a:rPr lang="en-US" altLang="zh-TW" dirty="0"/>
              <a:t>33</a:t>
            </a:r>
            <a:r>
              <a:rPr lang="zh-TW" altLang="zh-TW" dirty="0"/>
              <a:t>個異常封裝檔至該型之</a:t>
            </a:r>
            <a:r>
              <a:rPr lang="en-US" altLang="zh-TW" dirty="0"/>
              <a:t>ATM</a:t>
            </a:r>
            <a:r>
              <a:rPr lang="zh-TW" altLang="zh-TW" dirty="0"/>
              <a:t>電腦，藉以探測該型</a:t>
            </a:r>
            <a:r>
              <a:rPr lang="en-US" altLang="zh-TW" dirty="0"/>
              <a:t>ATM</a:t>
            </a:r>
            <a:r>
              <a:rPr lang="zh-TW" altLang="zh-TW" dirty="0"/>
              <a:t>電腦執行環境並執行盜領前準備工作之相關電腦指令，如開啟該型</a:t>
            </a:r>
            <a:r>
              <a:rPr lang="en-US" altLang="zh-TW" dirty="0"/>
              <a:t>ATM</a:t>
            </a:r>
            <a:r>
              <a:rPr lang="zh-TW" altLang="zh-TW" dirty="0"/>
              <a:t>電腦之</a:t>
            </a:r>
            <a:r>
              <a:rPr lang="en-US" altLang="zh-TW" dirty="0"/>
              <a:t>Telnet</a:t>
            </a:r>
            <a:r>
              <a:rPr lang="zh-TW" altLang="zh-TW" dirty="0"/>
              <a:t>（遠端登錄服務）功能，其中「</a:t>
            </a:r>
            <a:r>
              <a:rPr lang="en-US" altLang="zh-TW" dirty="0"/>
              <a:t>000000 00.dms</a:t>
            </a:r>
            <a:r>
              <a:rPr lang="zh-TW" altLang="zh-TW" dirty="0"/>
              <a:t>」之異常封裝檔，無正當理由變更該型</a:t>
            </a:r>
            <a:r>
              <a:rPr lang="en-US" altLang="zh-TW" dirty="0"/>
              <a:t>ATM</a:t>
            </a:r>
            <a:r>
              <a:rPr lang="zh-TW" altLang="zh-TW" dirty="0"/>
              <a:t>電腦之電磁紀錄，新增具有管理者權限之管理者帳戶（帳號：</a:t>
            </a:r>
            <a:r>
              <a:rPr lang="en-US" altLang="zh-TW" dirty="0" err="1"/>
              <a:t>suppor</a:t>
            </a:r>
            <a:r>
              <a:rPr lang="en-US" altLang="zh-TW" dirty="0"/>
              <a:t> t_4875 66 a0</a:t>
            </a:r>
            <a:r>
              <a:rPr lang="zh-TW" altLang="zh-TW" dirty="0"/>
              <a:t>、密碼：</a:t>
            </a:r>
            <a:r>
              <a:rPr lang="en-US" altLang="zh-TW" dirty="0" err="1"/>
              <a:t>Ghjt</a:t>
            </a:r>
            <a:r>
              <a:rPr lang="en-US" altLang="zh-TW" dirty="0"/>
              <a:t> rn777</a:t>
            </a:r>
            <a:r>
              <a:rPr lang="zh-TW" altLang="zh-TW" dirty="0"/>
              <a:t>），致生損害於第一銀行。</a:t>
            </a:r>
            <a:endParaRPr lang="zh-TW" altLang="en-US" dirty="0"/>
          </a:p>
        </p:txBody>
      </p:sp>
    </p:spTree>
    <p:extLst>
      <p:ext uri="{BB962C8B-B14F-4D97-AF65-F5344CB8AC3E}">
        <p14:creationId xmlns:p14="http://schemas.microsoft.com/office/powerpoint/2010/main" val="2058970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normAutofit/>
          </a:bodyPr>
          <a:lstStyle/>
          <a:p>
            <a:r>
              <a:rPr lang="zh-TW" altLang="en-US" dirty="0"/>
              <a:t>植入</a:t>
            </a:r>
            <a:endParaRPr lang="en-US" altLang="zh-TW" dirty="0"/>
          </a:p>
          <a:p>
            <a:pPr lvl="1"/>
            <a:r>
              <a:rPr lang="zh-TW" altLang="zh-TW" dirty="0"/>
              <a:t>「跨國駭客盜領集團」之主導者又指示集團內具電腦專長之不詳成員，於</a:t>
            </a:r>
            <a:r>
              <a:rPr lang="en-US" altLang="zh-TW" dirty="0"/>
              <a:t>105</a:t>
            </a:r>
            <a:r>
              <a:rPr lang="zh-TW" altLang="zh-TW" dirty="0"/>
              <a:t>年</a:t>
            </a:r>
            <a:r>
              <a:rPr lang="en-US" altLang="zh-TW" dirty="0"/>
              <a:t>7</a:t>
            </a:r>
            <a:r>
              <a:rPr lang="zh-TW" altLang="zh-TW" dirty="0"/>
              <a:t>月</a:t>
            </a:r>
            <a:r>
              <a:rPr lang="en-US" altLang="zh-TW" dirty="0"/>
              <a:t>5</a:t>
            </a:r>
            <a:r>
              <a:rPr lang="zh-TW" altLang="zh-TW" dirty="0"/>
              <a:t>日前某時，在不詳地點，無正當理由利用第一銀行倫敦分行電話錄音主機系統之漏洞，入侵第一銀行倫敦分行電話錄音主機後；復以第一銀行倫敦分行電話錄音主機作為跳板，以不詳方式，入侵第一銀行內部網路中負責針對第一銀行所使用另一系列由</a:t>
            </a:r>
            <a:r>
              <a:rPr lang="en-US" altLang="zh-TW" dirty="0"/>
              <a:t>NCR</a:t>
            </a:r>
            <a:r>
              <a:rPr lang="zh-TW" altLang="zh-TW" dirty="0"/>
              <a:t>公司生產之</a:t>
            </a:r>
            <a:r>
              <a:rPr lang="en-US" altLang="zh-TW" dirty="0"/>
              <a:t>ATM</a:t>
            </a:r>
            <a:r>
              <a:rPr lang="zh-TW" altLang="zh-TW" dirty="0"/>
              <a:t>，進行</a:t>
            </a:r>
            <a:r>
              <a:rPr lang="en-US" altLang="zh-TW" dirty="0"/>
              <a:t>ATM</a:t>
            </a:r>
            <a:r>
              <a:rPr lang="zh-TW" altLang="zh-TW" dirty="0"/>
              <a:t>電腦程式更新派送之</a:t>
            </a:r>
            <a:r>
              <a:rPr lang="en-US" altLang="zh-TW" dirty="0"/>
              <a:t>NCR</a:t>
            </a:r>
            <a:r>
              <a:rPr lang="zh-TW" altLang="zh-TW" dirty="0"/>
              <a:t>伺服器（內部網路之虛擬</a:t>
            </a:r>
            <a:r>
              <a:rPr lang="en-US" altLang="zh-TW" dirty="0"/>
              <a:t>IP</a:t>
            </a:r>
            <a:r>
              <a:rPr lang="zh-TW" altLang="zh-TW" dirty="0"/>
              <a:t>位址為</a:t>
            </a:r>
            <a:r>
              <a:rPr lang="en-US" altLang="zh-TW" dirty="0"/>
              <a:t>10.20.4.55</a:t>
            </a:r>
            <a:r>
              <a:rPr lang="zh-TW" altLang="zh-TW" dirty="0"/>
              <a:t>）。將上開專供破壞、干擾他人電腦與設備之惡意電腦程式（即「</a:t>
            </a:r>
            <a:r>
              <a:rPr lang="en-US" altLang="zh-TW" dirty="0" err="1"/>
              <a:t>cnginf</a:t>
            </a:r>
            <a:r>
              <a:rPr lang="en-US" altLang="zh-TW" dirty="0"/>
              <a:t> o.exe</a:t>
            </a:r>
            <a:r>
              <a:rPr lang="zh-TW" altLang="zh-TW" dirty="0"/>
              <a:t>」、「</a:t>
            </a:r>
            <a:r>
              <a:rPr lang="en-US" altLang="zh-TW" dirty="0" err="1"/>
              <a:t>cngdi</a:t>
            </a:r>
            <a:r>
              <a:rPr lang="en-US" altLang="zh-TW" dirty="0"/>
              <a:t> sp.exe</a:t>
            </a:r>
            <a:r>
              <a:rPr lang="zh-TW" altLang="zh-TW" dirty="0"/>
              <a:t>」、「</a:t>
            </a:r>
            <a:r>
              <a:rPr lang="en-US" altLang="zh-TW" dirty="0"/>
              <a:t>cngdisp_new.exe</a:t>
            </a:r>
            <a:r>
              <a:rPr lang="zh-TW" altLang="zh-TW" dirty="0"/>
              <a:t>」、「</a:t>
            </a:r>
            <a:r>
              <a:rPr lang="en-US" altLang="zh-TW" dirty="0" err="1"/>
              <a:t>cle</a:t>
            </a:r>
            <a:r>
              <a:rPr lang="en-US" altLang="zh-TW" dirty="0"/>
              <a:t> anup.bat</a:t>
            </a:r>
            <a:r>
              <a:rPr lang="zh-TW" altLang="zh-TW" dirty="0"/>
              <a:t>」）存放在該伺服器內，以便日後開始進行盜領時，供附表一所示之第一銀行</a:t>
            </a:r>
            <a:r>
              <a:rPr lang="en-US" altLang="zh-TW" dirty="0"/>
              <a:t>ATM</a:t>
            </a:r>
            <a:r>
              <a:rPr lang="zh-TW" altLang="zh-TW" dirty="0"/>
              <a:t>得以連線至</a:t>
            </a:r>
            <a:r>
              <a:rPr lang="en-US" altLang="zh-TW" dirty="0"/>
              <a:t>NCR</a:t>
            </a:r>
            <a:r>
              <a:rPr lang="zh-TW" altLang="zh-TW" dirty="0"/>
              <a:t>伺服器後以</a:t>
            </a:r>
            <a:r>
              <a:rPr lang="en-US" altLang="zh-TW" dirty="0"/>
              <a:t>FTP</a:t>
            </a:r>
            <a:r>
              <a:rPr lang="zh-TW" altLang="zh-TW" dirty="0"/>
              <a:t>（遠端檔案傳輸）方式加以下載。</a:t>
            </a:r>
            <a:endParaRPr lang="zh-TW" altLang="en-US" dirty="0"/>
          </a:p>
        </p:txBody>
      </p:sp>
    </p:spTree>
    <p:extLst>
      <p:ext uri="{BB962C8B-B14F-4D97-AF65-F5344CB8AC3E}">
        <p14:creationId xmlns:p14="http://schemas.microsoft.com/office/powerpoint/2010/main" val="2506998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descr="一張含有 圍欄, 個人, 女性 的圖片&#10;&#10;自動產生的描述">
            <a:extLst>
              <a:ext uri="{FF2B5EF4-FFF2-40B4-BE49-F238E27FC236}">
                <a16:creationId xmlns:a16="http://schemas.microsoft.com/office/drawing/2014/main" id="{72FC8B22-C1B8-4B44-A13A-F51FC0F2D734}"/>
              </a:ext>
            </a:extLst>
          </p:cNvPr>
          <p:cNvPicPr>
            <a:picLocks noChangeAspect="1"/>
          </p:cNvPicPr>
          <p:nvPr/>
        </p:nvPicPr>
        <p:blipFill rotWithShape="1">
          <a:blip r:embed="rId3">
            <a:extLst>
              <a:ext uri="{28A0092B-C50C-407E-A947-70E740481C1C}">
                <a14:useLocalDpi xmlns:a14="http://schemas.microsoft.com/office/drawing/2010/main" val="0"/>
              </a:ext>
            </a:extLst>
          </a:blip>
          <a:srcRect t="12992" b="35550"/>
          <a:stretch/>
        </p:blipFill>
        <p:spPr>
          <a:xfrm>
            <a:off x="20" y="41361"/>
            <a:ext cx="12191980" cy="4187739"/>
          </a:xfrm>
          <a:prstGeom prst="rect">
            <a:avLst/>
          </a:prstGeom>
        </p:spPr>
      </p:pic>
      <p:cxnSp>
        <p:nvCxnSpPr>
          <p:cNvPr id="21" name="Straight Connector 14">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2" name="Picture 16">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CE3ED777-18DC-40A3-B530-3B9E86FBBA95}"/>
              </a:ext>
            </a:extLst>
          </p:cNvPr>
          <p:cNvSpPr>
            <a:spLocks noGrp="1"/>
          </p:cNvSpPr>
          <p:nvPr>
            <p:ph type="ctrTitle"/>
          </p:nvPr>
        </p:nvSpPr>
        <p:spPr>
          <a:xfrm>
            <a:off x="1146048" y="4437888"/>
            <a:ext cx="9899904" cy="1116711"/>
          </a:xfrm>
        </p:spPr>
        <p:txBody>
          <a:bodyPr>
            <a:normAutofit/>
          </a:bodyPr>
          <a:lstStyle/>
          <a:p>
            <a:r>
              <a:rPr lang="zh-TW" altLang="en-US" dirty="0"/>
              <a:t>妨害電腦使用罪</a:t>
            </a:r>
          </a:p>
        </p:txBody>
      </p:sp>
      <p:sp>
        <p:nvSpPr>
          <p:cNvPr id="4" name="副標題 3">
            <a:extLst>
              <a:ext uri="{FF2B5EF4-FFF2-40B4-BE49-F238E27FC236}">
                <a16:creationId xmlns:a16="http://schemas.microsoft.com/office/drawing/2014/main" id="{F1DF5345-C1C7-4601-9F49-3B5E36E20F3D}"/>
              </a:ext>
            </a:extLst>
          </p:cNvPr>
          <p:cNvSpPr>
            <a:spLocks noGrp="1"/>
          </p:cNvSpPr>
          <p:nvPr>
            <p:ph type="subTitle" idx="1"/>
          </p:nvPr>
        </p:nvSpPr>
        <p:spPr>
          <a:xfrm>
            <a:off x="1751012" y="5481448"/>
            <a:ext cx="8689976" cy="535939"/>
          </a:xfrm>
        </p:spPr>
        <p:txBody>
          <a:bodyPr>
            <a:normAutofit/>
          </a:bodyPr>
          <a:lstStyle/>
          <a:p>
            <a:endParaRPr lang="zh-TW" altLang="en-US">
              <a:solidFill>
                <a:schemeClr val="tx1">
                  <a:lumMod val="50000"/>
                  <a:lumOff val="50000"/>
                </a:schemeClr>
              </a:solidFill>
            </a:endParaRPr>
          </a:p>
        </p:txBody>
      </p:sp>
    </p:spTree>
    <p:extLst>
      <p:ext uri="{BB962C8B-B14F-4D97-AF65-F5344CB8AC3E}">
        <p14:creationId xmlns:p14="http://schemas.microsoft.com/office/powerpoint/2010/main" val="2902050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lstStyle/>
          <a:p>
            <a:r>
              <a:rPr lang="zh-TW" altLang="en-US" dirty="0"/>
              <a:t>車手來台</a:t>
            </a:r>
            <a:endParaRPr lang="en-US" altLang="zh-TW" dirty="0"/>
          </a:p>
          <a:p>
            <a:pPr lvl="1"/>
            <a:r>
              <a:rPr lang="en-US" altLang="zh-TW" dirty="0"/>
              <a:t>15</a:t>
            </a:r>
            <a:r>
              <a:rPr lang="zh-TW" altLang="en-US" dirty="0"/>
              <a:t>人六組</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885" y="1908302"/>
            <a:ext cx="8035891" cy="4666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974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lstStyle/>
          <a:p>
            <a:r>
              <a:rPr lang="zh-TW" altLang="en-US" dirty="0"/>
              <a:t>贓款處理組</a:t>
            </a:r>
            <a:endParaRPr lang="en-US" altLang="zh-TW" dirty="0"/>
          </a:p>
          <a:p>
            <a:r>
              <a:rPr lang="en-US" altLang="zh-TW" dirty="0"/>
              <a:t>7</a:t>
            </a:r>
            <a:r>
              <a:rPr lang="zh-TW" altLang="en-US" dirty="0"/>
              <a:t>人</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373" y="1875409"/>
            <a:ext cx="5670550" cy="46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0917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normAutofit fontScale="85000" lnSpcReduction="20000"/>
          </a:bodyPr>
          <a:lstStyle/>
          <a:p>
            <a:r>
              <a:rPr lang="en-US" altLang="zh-TW" dirty="0"/>
              <a:t>105</a:t>
            </a:r>
            <a:r>
              <a:rPr lang="zh-TW" altLang="zh-TW" dirty="0"/>
              <a:t>年</a:t>
            </a:r>
            <a:r>
              <a:rPr lang="en-US" altLang="zh-TW" dirty="0"/>
              <a:t>7</a:t>
            </a:r>
            <a:r>
              <a:rPr lang="zh-TW" altLang="zh-TW" dirty="0"/>
              <a:t>月</a:t>
            </a:r>
            <a:r>
              <a:rPr lang="en-US" altLang="zh-TW" dirty="0"/>
              <a:t>10</a:t>
            </a:r>
            <a:r>
              <a:rPr lang="zh-TW" altLang="zh-TW" dirty="0"/>
              <a:t>日凌晨起開該集團具電腦專長之不詳成員，在不詳處所，無正當理由利用第一銀行倫敦分行電話錄音主機系統之漏洞，入侵第一銀行倫敦分行電話錄音主機；復以第一銀行倫敦分行電話錄音主機作為跳板，以</a:t>
            </a:r>
            <a:r>
              <a:rPr lang="en-US" altLang="zh-TW" dirty="0"/>
              <a:t>Telnet</a:t>
            </a:r>
            <a:r>
              <a:rPr lang="zh-TW" altLang="zh-TW" dirty="0"/>
              <a:t>（遠端登錄服務）之方式與</a:t>
            </a:r>
            <a:r>
              <a:rPr lang="en-US" altLang="zh-TW" dirty="0"/>
              <a:t>ATM</a:t>
            </a:r>
            <a:r>
              <a:rPr lang="zh-TW" altLang="zh-TW" dirty="0"/>
              <a:t>電腦建立連線，並輸入事先已建立在</a:t>
            </a:r>
            <a:r>
              <a:rPr lang="en-US" altLang="zh-TW" dirty="0"/>
              <a:t>ATM</a:t>
            </a:r>
            <a:r>
              <a:rPr lang="zh-TW" altLang="zh-TW" dirty="0"/>
              <a:t>電腦上之管理者帳號「</a:t>
            </a:r>
            <a:r>
              <a:rPr lang="en-US" altLang="zh-TW" dirty="0"/>
              <a:t>support_48756 6a0</a:t>
            </a:r>
            <a:r>
              <a:rPr lang="zh-TW" altLang="zh-TW" dirty="0"/>
              <a:t>」暨密碼後；操控附表一「</a:t>
            </a:r>
            <a:r>
              <a:rPr lang="en-US" altLang="zh-TW" dirty="0"/>
              <a:t>ATM</a:t>
            </a:r>
            <a:r>
              <a:rPr lang="zh-TW" altLang="zh-TW" dirty="0"/>
              <a:t>」欄所示</a:t>
            </a:r>
            <a:r>
              <a:rPr lang="en-US" altLang="zh-TW" dirty="0"/>
              <a:t>ATM</a:t>
            </a:r>
            <a:r>
              <a:rPr lang="zh-TW" altLang="zh-TW" dirty="0"/>
              <a:t>之電腦，再由</a:t>
            </a:r>
            <a:r>
              <a:rPr lang="en-US" altLang="zh-TW" dirty="0"/>
              <a:t>ATM</a:t>
            </a:r>
            <a:r>
              <a:rPr lang="zh-TW" altLang="zh-TW" dirty="0"/>
              <a:t>之電腦上以</a:t>
            </a:r>
            <a:r>
              <a:rPr lang="en-US" altLang="zh-TW" dirty="0"/>
              <a:t>FTP</a:t>
            </a:r>
            <a:r>
              <a:rPr lang="zh-TW" altLang="zh-TW" dirty="0"/>
              <a:t>（檔案傳輸服務）之方式，自</a:t>
            </a:r>
            <a:r>
              <a:rPr lang="en-US" altLang="zh-TW" dirty="0"/>
              <a:t>NCR</a:t>
            </a:r>
            <a:r>
              <a:rPr lang="zh-TW" altLang="zh-TW" dirty="0"/>
              <a:t>伺服器下載取得上開「</a:t>
            </a:r>
            <a:r>
              <a:rPr lang="en-US" altLang="zh-TW" dirty="0"/>
              <a:t>cnginfo.exe</a:t>
            </a:r>
            <a:r>
              <a:rPr lang="zh-TW" altLang="zh-TW" dirty="0"/>
              <a:t>」、「</a:t>
            </a:r>
            <a:r>
              <a:rPr lang="en-US" altLang="zh-TW" dirty="0"/>
              <a:t>cngdisp.exe</a:t>
            </a:r>
            <a:r>
              <a:rPr lang="zh-TW" altLang="zh-TW" dirty="0"/>
              <a:t>」與「</a:t>
            </a:r>
            <a:r>
              <a:rPr lang="en-US" altLang="zh-TW" dirty="0" err="1"/>
              <a:t>cngdisp</a:t>
            </a:r>
            <a:r>
              <a:rPr lang="en-US" altLang="zh-TW" dirty="0"/>
              <a:t>_ new.exe</a:t>
            </a:r>
            <a:r>
              <a:rPr lang="zh-TW" altLang="zh-TW" dirty="0"/>
              <a:t>」、「</a:t>
            </a:r>
            <a:r>
              <a:rPr lang="en-US" altLang="zh-TW" dirty="0"/>
              <a:t>cleanup.bat</a:t>
            </a:r>
            <a:r>
              <a:rPr lang="zh-TW" altLang="zh-TW" dirty="0"/>
              <a:t>」之電腦程式，隨即執行「</a:t>
            </a:r>
            <a:r>
              <a:rPr lang="en-US" altLang="zh-TW" dirty="0" err="1"/>
              <a:t>cngi</a:t>
            </a:r>
            <a:r>
              <a:rPr lang="en-US" altLang="zh-TW" dirty="0"/>
              <a:t> nfo.exe</a:t>
            </a:r>
            <a:r>
              <a:rPr lang="zh-TW" altLang="zh-TW" dirty="0"/>
              <a:t>」之電腦程式確認</a:t>
            </a:r>
            <a:r>
              <a:rPr lang="en-US" altLang="zh-TW" dirty="0"/>
              <a:t>ATM</a:t>
            </a:r>
            <a:r>
              <a:rPr lang="zh-TW" altLang="zh-TW" dirty="0"/>
              <a:t>之吐鈔模組狀態；再執行「</a:t>
            </a:r>
            <a:r>
              <a:rPr lang="en-US" altLang="zh-TW" dirty="0"/>
              <a:t>cngdisp.exe</a:t>
            </a:r>
            <a:r>
              <a:rPr lang="zh-TW" altLang="zh-TW" dirty="0"/>
              <a:t>」或「</a:t>
            </a:r>
            <a:r>
              <a:rPr lang="en-US" altLang="zh-TW" dirty="0"/>
              <a:t>cngdisp_new.exe</a:t>
            </a:r>
            <a:r>
              <a:rPr lang="zh-TW" altLang="zh-TW" dirty="0"/>
              <a:t>」之電腦程式，無正當理由干擾第一銀行之</a:t>
            </a:r>
            <a:r>
              <a:rPr lang="en-US" altLang="zh-TW" dirty="0"/>
              <a:t>ATM</a:t>
            </a:r>
            <a:r>
              <a:rPr lang="zh-TW" altLang="zh-TW" dirty="0"/>
              <a:t>電腦及</a:t>
            </a:r>
            <a:r>
              <a:rPr lang="en-US" altLang="zh-TW" dirty="0"/>
              <a:t>ATM</a:t>
            </a:r>
            <a:r>
              <a:rPr lang="zh-TW" altLang="zh-TW" dirty="0"/>
              <a:t>內之吐鈔模組之設備，使</a:t>
            </a:r>
            <a:r>
              <a:rPr lang="en-US" altLang="zh-TW" dirty="0"/>
              <a:t>ATM</a:t>
            </a:r>
            <a:r>
              <a:rPr lang="zh-TW" altLang="zh-TW" dirty="0"/>
              <a:t>在未經</a:t>
            </a:r>
            <a:r>
              <a:rPr lang="en-US" altLang="zh-TW" dirty="0"/>
              <a:t>ATM</a:t>
            </a:r>
            <a:r>
              <a:rPr lang="zh-TW" altLang="zh-TW" dirty="0"/>
              <a:t>電腦與第一銀行帳務系統連線稽核之狀況下，直接由</a:t>
            </a:r>
            <a:r>
              <a:rPr lang="en-US" altLang="zh-TW" dirty="0"/>
              <a:t>ATM</a:t>
            </a:r>
            <a:r>
              <a:rPr lang="zh-TW" altLang="zh-TW" dirty="0"/>
              <a:t>之吐鈔模組吐出上開程式所指定數額之現鈔，並由手機通訊軟體通知車手，前往在各該</a:t>
            </a:r>
            <a:r>
              <a:rPr lang="en-US" altLang="zh-TW" dirty="0"/>
              <a:t>ATM</a:t>
            </a:r>
            <a:r>
              <a:rPr lang="zh-TW" altLang="zh-TW" dirty="0"/>
              <a:t>前取款，而以此等不正方式，自各該具有自動付款功能之</a:t>
            </a:r>
            <a:r>
              <a:rPr lang="en-US" altLang="zh-TW" dirty="0"/>
              <a:t>ATM</a:t>
            </a:r>
            <a:r>
              <a:rPr lang="zh-TW" altLang="zh-TW" dirty="0"/>
              <a:t>盜取如附表二所示之金額（含</a:t>
            </a:r>
            <a:r>
              <a:rPr lang="en-US" altLang="zh-TW" dirty="0"/>
              <a:t>ATM</a:t>
            </a:r>
            <a:r>
              <a:rPr lang="zh-TW" altLang="zh-TW" dirty="0"/>
              <a:t>編號、分行暨代碼、設置地點、最後補鈔金額、案發清點金額、正常交易金額、遭盜領金額等），共計達新臺幣（下同）</a:t>
            </a:r>
            <a:r>
              <a:rPr lang="en-US" altLang="zh-TW" dirty="0"/>
              <a:t>8,327</a:t>
            </a:r>
            <a:r>
              <a:rPr lang="zh-TW" altLang="zh-TW" dirty="0"/>
              <a:t>萬</a:t>
            </a:r>
            <a:r>
              <a:rPr lang="en-US" altLang="zh-TW" dirty="0"/>
              <a:t>7,600</a:t>
            </a:r>
            <a:r>
              <a:rPr lang="zh-TW" altLang="zh-TW" dirty="0"/>
              <a:t>元，</a:t>
            </a:r>
            <a:endParaRPr lang="zh-TW" altLang="en-US" dirty="0"/>
          </a:p>
        </p:txBody>
      </p:sp>
    </p:spTree>
    <p:extLst>
      <p:ext uri="{BB962C8B-B14F-4D97-AF65-F5344CB8AC3E}">
        <p14:creationId xmlns:p14="http://schemas.microsoft.com/office/powerpoint/2010/main" val="355945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妨害電腦使用  第一銀行案</a:t>
            </a:r>
          </a:p>
        </p:txBody>
      </p:sp>
      <p:sp>
        <p:nvSpPr>
          <p:cNvPr id="3" name="內容版面配置區 2"/>
          <p:cNvSpPr>
            <a:spLocks noGrp="1"/>
          </p:cNvSpPr>
          <p:nvPr>
            <p:ph sz="quarter" idx="13"/>
          </p:nvPr>
        </p:nvSpPr>
        <p:spPr/>
        <p:txBody>
          <a:bodyPr/>
          <a:lstStyle/>
          <a:p>
            <a:r>
              <a:rPr lang="en-US" altLang="zh-TW" b="1" dirty="0"/>
              <a:t>7</a:t>
            </a:r>
            <a:r>
              <a:rPr lang="zh-TW" altLang="en-US" b="1" dirty="0"/>
              <a:t>月</a:t>
            </a:r>
            <a:r>
              <a:rPr lang="en-US" altLang="zh-TW" b="1" dirty="0"/>
              <a:t>12</a:t>
            </a:r>
            <a:r>
              <a:rPr lang="zh-TW" altLang="en-US" b="1" dirty="0"/>
              <a:t>日</a:t>
            </a:r>
            <a:endParaRPr lang="zh-TW" altLang="en-US" dirty="0"/>
          </a:p>
          <a:p>
            <a:r>
              <a:rPr lang="zh-TW" altLang="en-US" dirty="0"/>
              <a:t>有民眾於</a:t>
            </a:r>
            <a:r>
              <a:rPr lang="en-US" altLang="zh-TW" dirty="0"/>
              <a:t>10</a:t>
            </a:r>
            <a:r>
              <a:rPr lang="zh-TW" altLang="en-US" dirty="0"/>
              <a:t>日晚間，在台北市第一銀行古亭分行中，目擊到</a:t>
            </a:r>
            <a:r>
              <a:rPr lang="en-US" altLang="zh-TW" dirty="0"/>
              <a:t>2</a:t>
            </a:r>
            <a:r>
              <a:rPr lang="zh-TW" altLang="en-US" dirty="0"/>
              <a:t>名可疑人士，帶著口罩貌似領錢，民眾卻發現吐鈔機不斷吐錢，</a:t>
            </a:r>
            <a:r>
              <a:rPr lang="en-US" altLang="zh-TW" dirty="0"/>
              <a:t>2</a:t>
            </a:r>
            <a:r>
              <a:rPr lang="zh-TW" altLang="en-US" dirty="0"/>
              <a:t>人疑似作賊心虛趕緊逃逸，民眾報警處理。警方到場後，向銀行查詢，銀行當下還以為只是單純故障，不料凌晨經銀行主管了解後，才發現事情大條。</a:t>
            </a:r>
          </a:p>
          <a:p>
            <a:r>
              <a:rPr lang="en-US" altLang="zh-TW" dirty="0"/>
              <a:t>12</a:t>
            </a:r>
            <a:r>
              <a:rPr lang="zh-TW" altLang="en-US" dirty="0"/>
              <a:t>日凌晨，第一銀行凌晨緊急對外宣布，旗下至少</a:t>
            </a:r>
            <a:r>
              <a:rPr lang="en-US" altLang="zh-TW" dirty="0"/>
              <a:t>20</a:t>
            </a:r>
            <a:r>
              <a:rPr lang="zh-TW" altLang="en-US" dirty="0"/>
              <a:t>家分行、</a:t>
            </a:r>
            <a:r>
              <a:rPr lang="en-US" altLang="zh-TW" dirty="0"/>
              <a:t>34</a:t>
            </a:r>
            <a:r>
              <a:rPr lang="zh-TW" altLang="en-US" dirty="0"/>
              <a:t>台</a:t>
            </a:r>
            <a:r>
              <a:rPr lang="en-US" altLang="zh-TW" dirty="0"/>
              <a:t>ATM</a:t>
            </a:r>
            <a:r>
              <a:rPr lang="zh-TW" altLang="en-US" dirty="0"/>
              <a:t>遭到異常盜領，共計遭盜金額超過</a:t>
            </a:r>
            <a:r>
              <a:rPr lang="en-US" altLang="zh-TW" dirty="0"/>
              <a:t>7000</a:t>
            </a:r>
            <a:r>
              <a:rPr lang="zh-TW" altLang="en-US" dirty="0"/>
              <a:t>多萬元，經初步清查，懷疑可能是遭到植入「惡意程式」，藉以驅動吐鈔模組執行吐鈔，在完全無人操作</a:t>
            </a:r>
            <a:r>
              <a:rPr lang="en-US" altLang="zh-TW" dirty="0"/>
              <a:t>ATM</a:t>
            </a:r>
            <a:r>
              <a:rPr lang="zh-TW" altLang="en-US" dirty="0"/>
              <a:t>的情形下，直接讓</a:t>
            </a:r>
            <a:r>
              <a:rPr lang="en-US" altLang="zh-TW" dirty="0"/>
              <a:t>ATM</a:t>
            </a:r>
            <a:r>
              <a:rPr lang="zh-TW" altLang="en-US" dirty="0"/>
              <a:t>自行吐鈔。</a:t>
            </a:r>
          </a:p>
          <a:p>
            <a:endParaRPr lang="zh-TW" altLang="en-US" dirty="0"/>
          </a:p>
        </p:txBody>
      </p:sp>
    </p:spTree>
    <p:extLst>
      <p:ext uri="{BB962C8B-B14F-4D97-AF65-F5344CB8AC3E}">
        <p14:creationId xmlns:p14="http://schemas.microsoft.com/office/powerpoint/2010/main" val="2081633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003951-F81E-4920-BCED-514B3DAC107B}"/>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583EB95E-811F-44A1-80C9-C47486B46D37}"/>
              </a:ext>
            </a:extLst>
          </p:cNvPr>
          <p:cNvSpPr>
            <a:spLocks noGrp="1"/>
          </p:cNvSpPr>
          <p:nvPr>
            <p:ph sz="quarter" idx="13"/>
          </p:nvPr>
        </p:nvSpPr>
        <p:spPr/>
        <p:txBody>
          <a:bodyPr/>
          <a:lstStyle/>
          <a:p>
            <a:r>
              <a:rPr lang="zh-TW" altLang="en-US" dirty="0"/>
              <a:t>經一銀報警處理後，警方發現</a:t>
            </a:r>
            <a:r>
              <a:rPr lang="en-US" altLang="zh-TW" dirty="0"/>
              <a:t>2</a:t>
            </a:r>
            <a:r>
              <a:rPr lang="zh-TW" altLang="en-US" dirty="0"/>
              <a:t>名可疑的嫌犯，疑為俄羅斯籍、隸屬於大型犯罪集團，於</a:t>
            </a:r>
            <a:r>
              <a:rPr lang="en-US" altLang="zh-TW" dirty="0"/>
              <a:t>7</a:t>
            </a:r>
            <a:r>
              <a:rPr lang="zh-TW" altLang="en-US" dirty="0"/>
              <a:t>月</a:t>
            </a:r>
            <a:r>
              <a:rPr lang="en-US" altLang="zh-TW" dirty="0"/>
              <a:t>7</a:t>
            </a:r>
            <a:r>
              <a:rPr lang="zh-TW" altLang="en-US" dirty="0"/>
              <a:t>日自香港入境台灣後，</a:t>
            </a:r>
            <a:r>
              <a:rPr lang="en-US" altLang="zh-TW" dirty="0"/>
              <a:t>10</a:t>
            </a:r>
            <a:r>
              <a:rPr lang="zh-TW" altLang="en-US" dirty="0"/>
              <a:t>日晚間起開始四處盜領。</a:t>
            </a:r>
            <a:r>
              <a:rPr lang="en-US" altLang="zh-TW" dirty="0"/>
              <a:t>11</a:t>
            </a:r>
            <a:r>
              <a:rPr lang="zh-TW" altLang="en-US" dirty="0"/>
              <a:t>日上午，</a:t>
            </a:r>
            <a:r>
              <a:rPr lang="en-US" altLang="zh-TW" dirty="0"/>
              <a:t>2</a:t>
            </a:r>
            <a:r>
              <a:rPr lang="zh-TW" altLang="en-US" dirty="0"/>
              <a:t>嫌前往機場還車後，隨即搭機潛逃出境。</a:t>
            </a:r>
            <a:endParaRPr lang="en-US" altLang="zh-TW" dirty="0"/>
          </a:p>
          <a:p>
            <a:endParaRPr lang="en-US" altLang="zh-TW" dirty="0"/>
          </a:p>
          <a:p>
            <a:r>
              <a:rPr lang="zh-TW" altLang="en-US" dirty="0"/>
              <a:t>檢警下午召開專案會議，表示</a:t>
            </a:r>
            <a:r>
              <a:rPr lang="en-US" altLang="zh-TW" dirty="0"/>
              <a:t>2</a:t>
            </a:r>
            <a:r>
              <a:rPr lang="zh-TW" altLang="en-US" dirty="0"/>
              <a:t>嫌已潛逃至香港行蹤不明，涉案金額高達</a:t>
            </a:r>
            <a:r>
              <a:rPr lang="en-US" altLang="zh-TW" dirty="0"/>
              <a:t>7000</a:t>
            </a:r>
            <a:r>
              <a:rPr lang="zh-TW" altLang="en-US" dirty="0"/>
              <a:t>萬元，預計向國際刑警組織請求司法互助，盡速將</a:t>
            </a:r>
            <a:r>
              <a:rPr lang="en-US" altLang="zh-TW" dirty="0"/>
              <a:t>2</a:t>
            </a:r>
            <a:r>
              <a:rPr lang="zh-TW" altLang="en-US" dirty="0"/>
              <a:t>人逮捕歸案，並且不排除台灣境內還有共犯，將全力追查。</a:t>
            </a:r>
          </a:p>
        </p:txBody>
      </p:sp>
    </p:spTree>
    <p:extLst>
      <p:ext uri="{BB962C8B-B14F-4D97-AF65-F5344CB8AC3E}">
        <p14:creationId xmlns:p14="http://schemas.microsoft.com/office/powerpoint/2010/main" val="216713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06A258-3652-4AAE-9708-741C7C470D7C}"/>
              </a:ext>
            </a:extLst>
          </p:cNvPr>
          <p:cNvSpPr>
            <a:spLocks noGrp="1"/>
          </p:cNvSpPr>
          <p:nvPr>
            <p:ph type="title"/>
          </p:nvPr>
        </p:nvSpPr>
        <p:spPr/>
        <p:txBody>
          <a:bodyPr/>
          <a:lstStyle/>
          <a:p>
            <a:r>
              <a:rPr lang="zh-TW" altLang="en-US" dirty="0"/>
              <a:t>妨害電腦使用  第一銀行案</a:t>
            </a:r>
          </a:p>
        </p:txBody>
      </p:sp>
      <p:pic>
        <p:nvPicPr>
          <p:cNvPr id="1026" name="Picture 2" descr="http://e.nownews.com/sites/default/files/media_crop/131791/hash/45/b2/45b28a1bdd5667a8353bf9fe3549cd26.JPG">
            <a:extLst>
              <a:ext uri="{FF2B5EF4-FFF2-40B4-BE49-F238E27FC236}">
                <a16:creationId xmlns:a16="http://schemas.microsoft.com/office/drawing/2014/main" id="{96FB899C-7888-414D-BAE0-FDEA2DEDD0BA}"/>
              </a:ext>
            </a:extLst>
          </p:cNvPr>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2539219" y="2366963"/>
            <a:ext cx="6887746" cy="387587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0E53DC5A-02A9-4F33-ACD7-EBE6F5A5AF9D}"/>
              </a:ext>
            </a:extLst>
          </p:cNvPr>
          <p:cNvSpPr txBox="1"/>
          <p:nvPr/>
        </p:nvSpPr>
        <p:spPr>
          <a:xfrm>
            <a:off x="315884" y="2593571"/>
            <a:ext cx="1778924" cy="262682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i="1" dirty="0"/>
              <a:t>第一銀行自動櫃員機（</a:t>
            </a:r>
            <a:r>
              <a:rPr lang="en-US" altLang="zh-TW" i="1" dirty="0"/>
              <a:t>ATM</a:t>
            </a:r>
            <a:r>
              <a:rPr lang="zh-TW" altLang="en-US" i="1" dirty="0"/>
              <a:t>）遭異常盜領達</a:t>
            </a:r>
            <a:r>
              <a:rPr lang="en-US" altLang="zh-TW" i="1" dirty="0"/>
              <a:t>7</a:t>
            </a:r>
            <a:r>
              <a:rPr lang="zh-TW" altLang="en-US" i="1" dirty="0"/>
              <a:t>千萬元，一銀除緊急報警處理，並公布監視器畫面。（圖／一銀提供，</a:t>
            </a:r>
            <a:r>
              <a:rPr lang="en-US" altLang="zh-TW" i="1" dirty="0"/>
              <a:t>2016.7.12</a:t>
            </a:r>
            <a:r>
              <a:rPr lang="zh-TW" altLang="en-US" i="1" dirty="0"/>
              <a:t>）</a:t>
            </a:r>
            <a:endParaRPr lang="zh-TW" altLang="en-US" dirty="0"/>
          </a:p>
        </p:txBody>
      </p:sp>
    </p:spTree>
    <p:extLst>
      <p:ext uri="{BB962C8B-B14F-4D97-AF65-F5344CB8AC3E}">
        <p14:creationId xmlns:p14="http://schemas.microsoft.com/office/powerpoint/2010/main" val="3961483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48980A-55A8-4127-A9AB-A774FA6F31DA}"/>
              </a:ext>
            </a:extLst>
          </p:cNvPr>
          <p:cNvSpPr>
            <a:spLocks noGrp="1"/>
          </p:cNvSpPr>
          <p:nvPr>
            <p:ph type="title"/>
          </p:nvPr>
        </p:nvSpPr>
        <p:spPr/>
        <p:txBody>
          <a:bodyPr/>
          <a:lstStyle/>
          <a:p>
            <a:r>
              <a:rPr lang="zh-TW" altLang="en-US" dirty="0"/>
              <a:t>妨害電腦使用  第一銀行案</a:t>
            </a:r>
          </a:p>
        </p:txBody>
      </p:sp>
      <p:pic>
        <p:nvPicPr>
          <p:cNvPr id="2050" name="Picture 2" descr="http://e.nownews.com/sites/default/files/media_crop/131774/hash/00/6d/006d958fdd2104e1732bf814aad45b29.JPG">
            <a:extLst>
              <a:ext uri="{FF2B5EF4-FFF2-40B4-BE49-F238E27FC236}">
                <a16:creationId xmlns:a16="http://schemas.microsoft.com/office/drawing/2014/main" id="{C1DACF4A-DFD2-4B5C-B6BA-DF6D418B5BD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297669" y="2366963"/>
            <a:ext cx="5596662" cy="342423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1E87C524-00C9-4035-948B-A2EEE83818AB}"/>
              </a:ext>
            </a:extLst>
          </p:cNvPr>
          <p:cNvSpPr txBox="1"/>
          <p:nvPr/>
        </p:nvSpPr>
        <p:spPr>
          <a:xfrm>
            <a:off x="913775" y="2543695"/>
            <a:ext cx="1796174" cy="286232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TW" altLang="en-US" i="1" dirty="0"/>
              <a:t>第一銀行自動櫃員機（</a:t>
            </a:r>
            <a:r>
              <a:rPr lang="en-US" altLang="zh-TW" i="1" dirty="0"/>
              <a:t>ATM</a:t>
            </a:r>
            <a:r>
              <a:rPr lang="zh-TW" altLang="en-US" i="1" dirty="0"/>
              <a:t>）遭異常盜領達</a:t>
            </a:r>
            <a:r>
              <a:rPr lang="en-US" altLang="zh-TW" i="1" dirty="0"/>
              <a:t>7</a:t>
            </a:r>
            <a:r>
              <a:rPr lang="zh-TW" altLang="en-US" i="1" dirty="0"/>
              <a:t>千萬元，一銀除已緊急報警處理，並向調查局備案，也公布監視器畫面。（圖／一銀提供，</a:t>
            </a:r>
            <a:r>
              <a:rPr lang="en-US" altLang="zh-TW" i="1" dirty="0"/>
              <a:t>2016.7.12</a:t>
            </a:r>
            <a:r>
              <a:rPr lang="zh-TW" altLang="en-US" i="1" dirty="0"/>
              <a:t>）</a:t>
            </a:r>
            <a:endParaRPr lang="zh-TW" altLang="en-US" dirty="0"/>
          </a:p>
        </p:txBody>
      </p:sp>
    </p:spTree>
    <p:extLst>
      <p:ext uri="{BB962C8B-B14F-4D97-AF65-F5344CB8AC3E}">
        <p14:creationId xmlns:p14="http://schemas.microsoft.com/office/powerpoint/2010/main" val="126950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4FB10F-8FFE-43CF-A338-7BCD3D9C9FD0}"/>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F21CF815-ACF4-44A8-A512-776A55A568A3}"/>
              </a:ext>
            </a:extLst>
          </p:cNvPr>
          <p:cNvSpPr>
            <a:spLocks noGrp="1"/>
          </p:cNvSpPr>
          <p:nvPr>
            <p:ph sz="quarter" idx="13"/>
          </p:nvPr>
        </p:nvSpPr>
        <p:spPr/>
        <p:txBody>
          <a:bodyPr/>
          <a:lstStyle/>
          <a:p>
            <a:r>
              <a:rPr lang="en-US" altLang="zh-TW" b="1" dirty="0"/>
              <a:t>7</a:t>
            </a:r>
            <a:r>
              <a:rPr lang="zh-TW" altLang="en-US" b="1" dirty="0"/>
              <a:t>月</a:t>
            </a:r>
            <a:r>
              <a:rPr lang="en-US" altLang="zh-TW" b="1" dirty="0"/>
              <a:t>13</a:t>
            </a:r>
            <a:r>
              <a:rPr lang="zh-TW" altLang="en-US" b="1" dirty="0"/>
              <a:t>日</a:t>
            </a:r>
            <a:endParaRPr lang="zh-TW" altLang="en-US" dirty="0"/>
          </a:p>
          <a:p>
            <a:r>
              <a:rPr lang="zh-TW" altLang="en-US" dirty="0"/>
              <a:t>警方在鎖定</a:t>
            </a:r>
            <a:r>
              <a:rPr lang="en-US" altLang="zh-TW" dirty="0"/>
              <a:t>2</a:t>
            </a:r>
            <a:r>
              <a:rPr lang="zh-TW" altLang="en-US" dirty="0"/>
              <a:t>名嫌犯身分，分別為俄羅斯籍的貝瑞夫左斯基</a:t>
            </a:r>
            <a:r>
              <a:rPr lang="en-US" altLang="zh-TW" dirty="0"/>
              <a:t>(</a:t>
            </a:r>
            <a:r>
              <a:rPr lang="en-US" altLang="zh-TW" dirty="0" err="1"/>
              <a:t>Berezovskiy</a:t>
            </a:r>
            <a:r>
              <a:rPr lang="zh-TW" altLang="en-US" dirty="0"/>
              <a:t>，</a:t>
            </a:r>
            <a:r>
              <a:rPr lang="en-US" altLang="zh-TW" dirty="0"/>
              <a:t>34</a:t>
            </a:r>
            <a:r>
              <a:rPr lang="zh-TW" altLang="en-US" dirty="0"/>
              <a:t>歲</a:t>
            </a:r>
            <a:r>
              <a:rPr lang="en-US" altLang="zh-TW" dirty="0"/>
              <a:t>)</a:t>
            </a:r>
            <a:r>
              <a:rPr lang="zh-TW" altLang="en-US" dirty="0"/>
              <a:t>，以及貝克曼</a:t>
            </a:r>
            <a:r>
              <a:rPr lang="en-US" altLang="zh-TW" dirty="0"/>
              <a:t>(Berkman</a:t>
            </a:r>
            <a:r>
              <a:rPr lang="zh-TW" altLang="en-US" dirty="0"/>
              <a:t>，</a:t>
            </a:r>
            <a:r>
              <a:rPr lang="en-US" altLang="zh-TW" dirty="0"/>
              <a:t>28</a:t>
            </a:r>
            <a:r>
              <a:rPr lang="zh-TW" altLang="en-US" dirty="0"/>
              <a:t>歲</a:t>
            </a:r>
            <a:r>
              <a:rPr lang="en-US" altLang="zh-TW" dirty="0"/>
              <a:t>)</a:t>
            </a:r>
            <a:r>
              <a:rPr lang="zh-TW" altLang="en-US" dirty="0"/>
              <a:t>後，也確定</a:t>
            </a:r>
            <a:r>
              <a:rPr lang="en-US" altLang="zh-TW" dirty="0"/>
              <a:t>2</a:t>
            </a:r>
            <a:r>
              <a:rPr lang="zh-TW" altLang="en-US" dirty="0"/>
              <a:t>人皆已在</a:t>
            </a:r>
            <a:r>
              <a:rPr lang="en-US" altLang="zh-TW" dirty="0"/>
              <a:t>11</a:t>
            </a:r>
            <a:r>
              <a:rPr lang="zh-TW" altLang="en-US" dirty="0"/>
              <a:t>日潛逃出境，不過經比對監視器畫面後發現，</a:t>
            </a:r>
            <a:r>
              <a:rPr lang="en-US" altLang="zh-TW" dirty="0"/>
              <a:t>10</a:t>
            </a:r>
            <a:r>
              <a:rPr lang="zh-TW" altLang="en-US" dirty="0"/>
              <a:t>日凌晨</a:t>
            </a:r>
            <a:r>
              <a:rPr lang="en-US" altLang="zh-TW" dirty="0"/>
              <a:t>5</a:t>
            </a:r>
            <a:r>
              <a:rPr lang="zh-TW" altLang="en-US" dirty="0"/>
              <a:t>點左右，一銀吉林分行附近，出現了疑似第</a:t>
            </a:r>
            <a:r>
              <a:rPr lang="en-US" altLang="zh-TW" dirty="0"/>
              <a:t>3</a:t>
            </a:r>
            <a:r>
              <a:rPr lang="zh-TW" altLang="en-US" dirty="0"/>
              <a:t>名嫌犯的蹤影，警方研判贓款應該就在他身上，展開全面追緝。</a:t>
            </a:r>
          </a:p>
          <a:p>
            <a:r>
              <a:rPr lang="zh-TW" altLang="en-US" dirty="0"/>
              <a:t>警方證實，第</a:t>
            </a:r>
            <a:r>
              <a:rPr lang="en-US" altLang="zh-TW" dirty="0"/>
              <a:t>3</a:t>
            </a:r>
            <a:r>
              <a:rPr lang="zh-TW" altLang="en-US" dirty="0"/>
              <a:t>名嫌犯年約</a:t>
            </a:r>
            <a:r>
              <a:rPr lang="en-US" altLang="zh-TW" dirty="0"/>
              <a:t>30</a:t>
            </a:r>
            <a:r>
              <a:rPr lang="zh-TW" altLang="en-US" dirty="0"/>
              <a:t>多歲，為拉脫維亞籍男子安德魯</a:t>
            </a:r>
            <a:r>
              <a:rPr lang="en-US" altLang="zh-TW" dirty="0"/>
              <a:t>(</a:t>
            </a:r>
            <a:r>
              <a:rPr lang="en-US" altLang="zh-TW" dirty="0" err="1"/>
              <a:t>Peregudovs</a:t>
            </a:r>
            <a:r>
              <a:rPr lang="en-US" altLang="zh-TW" dirty="0"/>
              <a:t> </a:t>
            </a:r>
            <a:r>
              <a:rPr lang="en-US" altLang="zh-TW" dirty="0" err="1"/>
              <a:t>Andrenjs</a:t>
            </a:r>
            <a:r>
              <a:rPr lang="en-US" altLang="zh-TW" dirty="0"/>
              <a:t>)</a:t>
            </a:r>
            <a:r>
              <a:rPr lang="zh-TW" altLang="en-US" dirty="0"/>
              <a:t>，立刻發布境管。警方掌握其行蹤，發現安德魯在</a:t>
            </a:r>
            <a:r>
              <a:rPr lang="en-US" altLang="zh-TW" dirty="0"/>
              <a:t>12</a:t>
            </a:r>
            <a:r>
              <a:rPr lang="zh-TW" altLang="en-US" dirty="0"/>
              <a:t>日於君悅飯店退房，之後便搭計程車前往台北車站轉往他處，警方研判贓款應該就在他身上。</a:t>
            </a:r>
          </a:p>
          <a:p>
            <a:endParaRPr lang="zh-TW" altLang="en-US" dirty="0"/>
          </a:p>
        </p:txBody>
      </p:sp>
    </p:spTree>
    <p:extLst>
      <p:ext uri="{BB962C8B-B14F-4D97-AF65-F5344CB8AC3E}">
        <p14:creationId xmlns:p14="http://schemas.microsoft.com/office/powerpoint/2010/main" val="450305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09807C-1732-46AF-A0F3-083892B49D6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B04B146-7C90-4DE2-80BA-CF664968A12B}"/>
              </a:ext>
            </a:extLst>
          </p:cNvPr>
          <p:cNvSpPr>
            <a:spLocks noGrp="1"/>
          </p:cNvSpPr>
          <p:nvPr>
            <p:ph sz="quarter" idx="13"/>
          </p:nvPr>
        </p:nvSpPr>
        <p:spPr/>
        <p:txBody>
          <a:bodyPr/>
          <a:lstStyle/>
          <a:p>
            <a:r>
              <a:rPr lang="en-US" altLang="zh-TW" b="1" dirty="0"/>
              <a:t>7</a:t>
            </a:r>
            <a:r>
              <a:rPr lang="zh-TW" altLang="en-US" b="1" dirty="0"/>
              <a:t>月</a:t>
            </a:r>
            <a:r>
              <a:rPr lang="en-US" altLang="zh-TW" b="1" dirty="0"/>
              <a:t>14</a:t>
            </a:r>
            <a:r>
              <a:rPr lang="zh-TW" altLang="en-US" b="1" dirty="0"/>
              <a:t>日</a:t>
            </a:r>
            <a:endParaRPr lang="zh-TW" altLang="en-US" dirty="0"/>
          </a:p>
          <a:p>
            <a:r>
              <a:rPr lang="zh-TW" altLang="en-US" dirty="0"/>
              <a:t>媒體爆料，第</a:t>
            </a:r>
            <a:r>
              <a:rPr lang="en-US" altLang="zh-TW" dirty="0"/>
              <a:t>3</a:t>
            </a:r>
            <a:r>
              <a:rPr lang="zh-TW" altLang="en-US" dirty="0"/>
              <a:t>名關鍵嫌犯安德魯疑已來台超過半年，平時在國立師範大學語言中心內學習中文。不過此一傳言經師大校方否認，證實為誤傳。</a:t>
            </a:r>
          </a:p>
          <a:p>
            <a:r>
              <a:rPr lang="zh-TW" altLang="en-US" dirty="0"/>
              <a:t>下午</a:t>
            </a:r>
            <a:r>
              <a:rPr lang="en-US" altLang="zh-TW" dirty="0"/>
              <a:t>2</a:t>
            </a:r>
            <a:r>
              <a:rPr lang="zh-TW" altLang="en-US" dirty="0"/>
              <a:t>點左右，台北市刑警大隊表示，目前已確切掌握了</a:t>
            </a:r>
            <a:r>
              <a:rPr lang="en-US" altLang="zh-TW" dirty="0"/>
              <a:t>6</a:t>
            </a:r>
            <a:r>
              <a:rPr lang="zh-TW" altLang="en-US" dirty="0"/>
              <a:t>名以上共犯身分。除了目前已曝光、已潛逃出境的貝克曼、貝瑞佐夫斯基</a:t>
            </a:r>
            <a:r>
              <a:rPr lang="en-US" altLang="zh-TW" dirty="0"/>
              <a:t>2</a:t>
            </a:r>
            <a:r>
              <a:rPr lang="zh-TW" altLang="en-US" dirty="0"/>
              <a:t>人外，還有拉脫維亞籍男子安德魯。而根據出入境紀錄發現，貝克曼、貝瑞佐夫斯基，都是初次入境台灣，首次來台的犯嫌能夠對大台北地區如此熟悉，四處盜領，警方保守判斷至少有</a:t>
            </a:r>
            <a:r>
              <a:rPr lang="en-US" altLang="zh-TW" dirty="0"/>
              <a:t>6</a:t>
            </a:r>
            <a:r>
              <a:rPr lang="zh-TW" altLang="en-US" dirty="0"/>
              <a:t>名共犯。</a:t>
            </a:r>
          </a:p>
          <a:p>
            <a:endParaRPr lang="zh-TW" altLang="en-US" dirty="0"/>
          </a:p>
        </p:txBody>
      </p:sp>
    </p:spTree>
    <p:extLst>
      <p:ext uri="{BB962C8B-B14F-4D97-AF65-F5344CB8AC3E}">
        <p14:creationId xmlns:p14="http://schemas.microsoft.com/office/powerpoint/2010/main" val="325192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216AB4-372D-4B51-B34B-B27C165B6E93}"/>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5E78AD99-7FF6-4BAE-8F84-FC439DB75CD3}"/>
              </a:ext>
            </a:extLst>
          </p:cNvPr>
          <p:cNvSpPr>
            <a:spLocks noGrp="1"/>
          </p:cNvSpPr>
          <p:nvPr>
            <p:ph sz="quarter" idx="13"/>
          </p:nvPr>
        </p:nvSpPr>
        <p:spPr/>
        <p:txBody>
          <a:bodyPr>
            <a:normAutofit fontScale="92500" lnSpcReduction="10000"/>
          </a:bodyPr>
          <a:lstStyle/>
          <a:p>
            <a:r>
              <a:rPr lang="en-US" altLang="zh-TW" dirty="0"/>
              <a:t>7</a:t>
            </a:r>
            <a:r>
              <a:rPr lang="zh-TW" altLang="en-US" dirty="0"/>
              <a:t>月</a:t>
            </a:r>
            <a:r>
              <a:rPr lang="en-US" altLang="zh-TW" dirty="0"/>
              <a:t>17</a:t>
            </a:r>
            <a:r>
              <a:rPr lang="zh-TW" altLang="en-US" dirty="0"/>
              <a:t>日</a:t>
            </a:r>
          </a:p>
          <a:p>
            <a:r>
              <a:rPr lang="zh-TW" altLang="en-US" dirty="0"/>
              <a:t>北市警察局公關室任職公關股的警務正宋俊良，於休假帶著妻小前往東澳遊玩，沒想到在餐廳吃飯時，眼尖發現鄰桌一名外籍男子疑似就是逃逸中的安德魯，宋俊良當下報警處理，順利將安德魯給逮捕。</a:t>
            </a:r>
          </a:p>
          <a:p>
            <a:r>
              <a:rPr lang="zh-TW" altLang="en-US" dirty="0"/>
              <a:t>警方隨後也在大直維多利亞酒店中，逮捕另外</a:t>
            </a:r>
            <a:r>
              <a:rPr lang="en-US" altLang="zh-TW" dirty="0"/>
              <a:t>2</a:t>
            </a:r>
            <a:r>
              <a:rPr lang="zh-TW" altLang="en-US" dirty="0"/>
              <a:t>名共犯，分別為羅馬尼亞籍米海爾、摩爾多瓦籍的潘可夫，並起出約</a:t>
            </a:r>
            <a:r>
              <a:rPr lang="en-US" altLang="zh-TW" dirty="0"/>
              <a:t>6000</a:t>
            </a:r>
            <a:r>
              <a:rPr lang="zh-TW" altLang="en-US" dirty="0"/>
              <a:t>多萬的部分贓款。</a:t>
            </a:r>
          </a:p>
          <a:p>
            <a:r>
              <a:rPr lang="zh-TW" altLang="en-US" dirty="0"/>
              <a:t>警政署長陳國恩晚間在台北市刑大舉行記者會宣布破案，市刑大指出，該案一共有</a:t>
            </a:r>
            <a:r>
              <a:rPr lang="en-US" altLang="zh-TW" dirty="0"/>
              <a:t>5</a:t>
            </a:r>
            <a:r>
              <a:rPr lang="zh-TW" altLang="en-US" dirty="0"/>
              <a:t>個國家、</a:t>
            </a:r>
            <a:r>
              <a:rPr lang="en-US" altLang="zh-TW" dirty="0"/>
              <a:t>16</a:t>
            </a:r>
            <a:r>
              <a:rPr lang="zh-TW" altLang="en-US" dirty="0"/>
              <a:t>名嫌犯及</a:t>
            </a:r>
            <a:r>
              <a:rPr lang="en-US" altLang="zh-TW" dirty="0"/>
              <a:t>1</a:t>
            </a:r>
            <a:r>
              <a:rPr lang="zh-TW" altLang="en-US" dirty="0"/>
              <a:t>名關係人涉案，而警方不排除剩餘的</a:t>
            </a:r>
            <a:r>
              <a:rPr lang="en-US" altLang="zh-TW" dirty="0"/>
              <a:t>3000</a:t>
            </a:r>
            <a:r>
              <a:rPr lang="zh-TW" altLang="en-US" dirty="0"/>
              <a:t>萬元贓款仍在台灣，專案小組將持續追查。</a:t>
            </a:r>
          </a:p>
          <a:p>
            <a:endParaRPr lang="zh-TW" altLang="en-US" dirty="0"/>
          </a:p>
        </p:txBody>
      </p:sp>
    </p:spTree>
    <p:extLst>
      <p:ext uri="{BB962C8B-B14F-4D97-AF65-F5344CB8AC3E}">
        <p14:creationId xmlns:p14="http://schemas.microsoft.com/office/powerpoint/2010/main" val="301327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F383A9-00DD-4DD5-B884-F075A920FB2F}"/>
              </a:ext>
            </a:extLst>
          </p:cNvPr>
          <p:cNvSpPr>
            <a:spLocks noGrp="1"/>
          </p:cNvSpPr>
          <p:nvPr>
            <p:ph type="title"/>
          </p:nvPr>
        </p:nvSpPr>
        <p:spPr/>
        <p:txBody>
          <a:bodyPr/>
          <a:lstStyle/>
          <a:p>
            <a:r>
              <a:rPr lang="zh-TW" altLang="en-US" dirty="0"/>
              <a:t>選課惡作劇</a:t>
            </a:r>
          </a:p>
        </p:txBody>
      </p:sp>
      <p:sp>
        <p:nvSpPr>
          <p:cNvPr id="3" name="內容版面配置區 2">
            <a:extLst>
              <a:ext uri="{FF2B5EF4-FFF2-40B4-BE49-F238E27FC236}">
                <a16:creationId xmlns:a16="http://schemas.microsoft.com/office/drawing/2014/main" id="{61EAF292-6528-42E9-B558-C81E5D0A6D0E}"/>
              </a:ext>
            </a:extLst>
          </p:cNvPr>
          <p:cNvSpPr>
            <a:spLocks noGrp="1"/>
          </p:cNvSpPr>
          <p:nvPr>
            <p:ph idx="1"/>
          </p:nvPr>
        </p:nvSpPr>
        <p:spPr/>
        <p:txBody>
          <a:bodyPr/>
          <a:lstStyle/>
          <a:p>
            <a:r>
              <a:rPr lang="zh-TW" altLang="en-US" dirty="0"/>
              <a:t>大學生、研究生，每學期初都要經歷電腦選課，若沒有選到，可能就要開始跑大地遊戲到處求加簽。</a:t>
            </a:r>
            <a:endParaRPr lang="en-US" altLang="zh-TW" dirty="0"/>
          </a:p>
          <a:p>
            <a:endParaRPr lang="en-US" altLang="zh-TW" dirty="0"/>
          </a:p>
          <a:p>
            <a:r>
              <a:rPr lang="zh-TW" altLang="en-US" dirty="0"/>
              <a:t>所以本周我們就用一個與你們息息相關的選課議題，來探究所謂的妨害電腦使用。</a:t>
            </a:r>
            <a:endParaRPr lang="en-US" altLang="zh-TW" dirty="0"/>
          </a:p>
        </p:txBody>
      </p:sp>
    </p:spTree>
    <p:extLst>
      <p:ext uri="{BB962C8B-B14F-4D97-AF65-F5344CB8AC3E}">
        <p14:creationId xmlns:p14="http://schemas.microsoft.com/office/powerpoint/2010/main" val="1000741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0D82C6-CEDF-460B-A549-2F2A0E2A57AB}"/>
              </a:ext>
            </a:extLst>
          </p:cNvPr>
          <p:cNvSpPr>
            <a:spLocks noGrp="1"/>
          </p:cNvSpPr>
          <p:nvPr>
            <p:ph type="title"/>
          </p:nvPr>
        </p:nvSpPr>
        <p:spPr/>
        <p:txBody>
          <a:bodyPr/>
          <a:lstStyle/>
          <a:p>
            <a:r>
              <a:rPr lang="zh-TW" altLang="en-US" dirty="0"/>
              <a:t>妨害電腦使用  第一銀行案</a:t>
            </a:r>
          </a:p>
        </p:txBody>
      </p:sp>
      <p:pic>
        <p:nvPicPr>
          <p:cNvPr id="3074" name="Picture 2" descr="http://e.nownews.com/sites/default/files/media_crop/132711/hash/2d/2f/2d2f11d2105298b36ce9ae6d6a8fa044.jpg">
            <a:extLst>
              <a:ext uri="{FF2B5EF4-FFF2-40B4-BE49-F238E27FC236}">
                <a16:creationId xmlns:a16="http://schemas.microsoft.com/office/drawing/2014/main" id="{770C4A6C-2B3F-447D-AD92-EBFE4DDCDB2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361746" y="1846458"/>
            <a:ext cx="3607602" cy="481013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B762D289-5D63-4F25-8F77-A5CFDD822E6A}"/>
              </a:ext>
            </a:extLst>
          </p:cNvPr>
          <p:cNvSpPr txBox="1"/>
          <p:nvPr/>
        </p:nvSpPr>
        <p:spPr>
          <a:xfrm>
            <a:off x="913775" y="2937165"/>
            <a:ext cx="2732741" cy="31393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TW" altLang="en-US" dirty="0"/>
              <a:t>第一銀行</a:t>
            </a:r>
            <a:r>
              <a:rPr lang="en-US" altLang="zh-TW" dirty="0"/>
              <a:t>ATM</a:t>
            </a:r>
            <a:r>
              <a:rPr lang="zh-TW" altLang="en-US" dirty="0"/>
              <a:t>盜領案主嫌安德魯（</a:t>
            </a:r>
            <a:r>
              <a:rPr lang="en-US" altLang="zh-TW" dirty="0" err="1"/>
              <a:t>Peregudovs</a:t>
            </a:r>
            <a:r>
              <a:rPr lang="en-US" altLang="zh-TW" dirty="0"/>
              <a:t> </a:t>
            </a:r>
            <a:r>
              <a:rPr lang="en-US" altLang="zh-TW" dirty="0" err="1"/>
              <a:t>Andrejs</a:t>
            </a:r>
            <a:r>
              <a:rPr lang="zh-TW" altLang="en-US" dirty="0"/>
              <a:t>）（圖）</a:t>
            </a:r>
            <a:r>
              <a:rPr lang="en-US" altLang="zh-TW" dirty="0"/>
              <a:t>17</a:t>
            </a:r>
            <a:r>
              <a:rPr lang="zh-TW" altLang="en-US" dirty="0"/>
              <a:t>日在宜蘭落網。宜蘭警方表示，安德魯下午約</a:t>
            </a:r>
            <a:r>
              <a:rPr lang="en-US" altLang="zh-TW" dirty="0"/>
              <a:t>5</a:t>
            </a:r>
            <a:r>
              <a:rPr lang="zh-TW" altLang="en-US" dirty="0"/>
              <a:t>時獨自在蘇花公路騎腳踏車，被警方發現展開追逐，後來在</a:t>
            </a:r>
            <a:r>
              <a:rPr lang="en-US" altLang="zh-TW" dirty="0"/>
              <a:t>120.4</a:t>
            </a:r>
            <a:r>
              <a:rPr lang="zh-TW" altLang="en-US" dirty="0"/>
              <a:t>公里處的路邊草叢將他逮獲。（警方提供）中央社記者王朝鈺傳真　</a:t>
            </a:r>
            <a:r>
              <a:rPr lang="en-US" altLang="zh-TW" dirty="0"/>
              <a:t>105</a:t>
            </a:r>
            <a:r>
              <a:rPr lang="zh-TW" altLang="en-US" dirty="0"/>
              <a:t>年</a:t>
            </a:r>
            <a:r>
              <a:rPr lang="en-US" altLang="zh-TW" dirty="0"/>
              <a:t>7</a:t>
            </a:r>
            <a:r>
              <a:rPr lang="zh-TW" altLang="en-US" dirty="0"/>
              <a:t>月</a:t>
            </a:r>
            <a:r>
              <a:rPr lang="en-US" altLang="zh-TW" dirty="0"/>
              <a:t>17</a:t>
            </a:r>
            <a:r>
              <a:rPr lang="zh-TW" altLang="en-US" dirty="0"/>
              <a:t>日</a:t>
            </a:r>
          </a:p>
        </p:txBody>
      </p:sp>
    </p:spTree>
    <p:extLst>
      <p:ext uri="{BB962C8B-B14F-4D97-AF65-F5344CB8AC3E}">
        <p14:creationId xmlns:p14="http://schemas.microsoft.com/office/powerpoint/2010/main" val="3110245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6706FE-DDE7-4D2E-9776-148EBDEEBC8D}"/>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E9FA16D4-B1CF-446B-8207-D10C52E33BA8}"/>
              </a:ext>
            </a:extLst>
          </p:cNvPr>
          <p:cNvSpPr>
            <a:spLocks noGrp="1"/>
          </p:cNvSpPr>
          <p:nvPr>
            <p:ph sz="quarter" idx="13"/>
          </p:nvPr>
        </p:nvSpPr>
        <p:spPr/>
        <p:txBody>
          <a:bodyPr/>
          <a:lstStyle/>
          <a:p>
            <a:r>
              <a:rPr lang="zh-TW" altLang="en-US" dirty="0"/>
              <a:t>以上新聞懶人包內容，是來幫大家回復記憶的。這起案件算是國內外都很關注，所以我們今天就來探討一下這個案件。以下先來複習、說明一下法條</a:t>
            </a:r>
          </a:p>
        </p:txBody>
      </p:sp>
    </p:spTree>
    <p:extLst>
      <p:ext uri="{BB962C8B-B14F-4D97-AF65-F5344CB8AC3E}">
        <p14:creationId xmlns:p14="http://schemas.microsoft.com/office/powerpoint/2010/main" val="3720322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CE4E90-EE25-46A8-BF25-903F363085A0}"/>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32C3694F-0C6F-47D7-9A7A-B8188D90BE2B}"/>
              </a:ext>
            </a:extLst>
          </p:cNvPr>
          <p:cNvSpPr>
            <a:spLocks noGrp="1"/>
          </p:cNvSpPr>
          <p:nvPr>
            <p:ph sz="quarter" idx="13"/>
          </p:nvPr>
        </p:nvSpPr>
        <p:spPr/>
        <p:txBody>
          <a:bodyPr>
            <a:normAutofit fontScale="85000" lnSpcReduction="20000"/>
          </a:bodyPr>
          <a:lstStyle/>
          <a:p>
            <a:r>
              <a:rPr lang="zh-TW" altLang="en-US" dirty="0"/>
              <a:t>刑法第</a:t>
            </a:r>
            <a:r>
              <a:rPr lang="en-US" altLang="zh-TW" dirty="0"/>
              <a:t>358</a:t>
            </a:r>
            <a:r>
              <a:rPr lang="zh-TW" altLang="en-US" dirty="0"/>
              <a:t>條</a:t>
            </a:r>
            <a:r>
              <a:rPr lang="en-US" altLang="zh-TW" dirty="0"/>
              <a:t>:</a:t>
            </a:r>
            <a:r>
              <a:rPr lang="zh-TW" altLang="en-US" dirty="0"/>
              <a:t>	無故輸入他人帳號密碼、破解使用電腦之保護措施或利用電腦系統之漏洞，而入侵他人之電腦或其相關設備者，處三年以下有期徒刑、拘役或科或併科十萬元以下罰金。</a:t>
            </a:r>
            <a:endParaRPr lang="en-US" altLang="zh-TW" dirty="0"/>
          </a:p>
          <a:p>
            <a:r>
              <a:rPr lang="zh-TW" altLang="en-US" dirty="0"/>
              <a:t>刑法第</a:t>
            </a:r>
            <a:r>
              <a:rPr lang="en-US" altLang="zh-TW" dirty="0"/>
              <a:t>359</a:t>
            </a:r>
            <a:r>
              <a:rPr lang="zh-TW" altLang="en-US" dirty="0"/>
              <a:t>條</a:t>
            </a:r>
            <a:r>
              <a:rPr lang="en-US" altLang="zh-TW" dirty="0"/>
              <a:t>:</a:t>
            </a:r>
            <a:r>
              <a:rPr lang="zh-TW" altLang="en-US" dirty="0"/>
              <a:t>無故取得、刪除或變更他人電腦或其相關設備之電磁紀錄，致生損害於公眾或他人者，處五年以下有期徒刑、拘役或科或併科二十萬元以下罰金。</a:t>
            </a:r>
            <a:endParaRPr lang="en-US" altLang="zh-TW" dirty="0"/>
          </a:p>
          <a:p>
            <a:r>
              <a:rPr lang="zh-TW" altLang="en-US" dirty="0"/>
              <a:t>刑法第</a:t>
            </a:r>
            <a:r>
              <a:rPr lang="en-US" altLang="zh-TW" dirty="0"/>
              <a:t>360</a:t>
            </a:r>
            <a:r>
              <a:rPr lang="zh-TW" altLang="en-US" dirty="0"/>
              <a:t>條</a:t>
            </a:r>
            <a:r>
              <a:rPr lang="en-US" altLang="zh-TW" dirty="0"/>
              <a:t>:</a:t>
            </a:r>
            <a:r>
              <a:rPr lang="zh-TW" altLang="en-US" dirty="0"/>
              <a:t>無故以電腦程式或其他電磁方式干擾他人電腦或其相關設備，致生損害於公眾或他人者，處三年以下有期徒刑、拘役或科或併科十萬元以下罰金。</a:t>
            </a:r>
            <a:endParaRPr lang="en-US" altLang="zh-TW" dirty="0"/>
          </a:p>
          <a:p>
            <a:r>
              <a:rPr lang="zh-TW" altLang="en-US" dirty="0"/>
              <a:t>刑法第</a:t>
            </a:r>
            <a:r>
              <a:rPr lang="en-US" altLang="zh-TW" dirty="0"/>
              <a:t>361</a:t>
            </a:r>
            <a:r>
              <a:rPr lang="zh-TW" altLang="en-US" dirty="0"/>
              <a:t>條</a:t>
            </a:r>
            <a:r>
              <a:rPr lang="en-US" altLang="zh-TW" dirty="0"/>
              <a:t>:</a:t>
            </a:r>
            <a:r>
              <a:rPr lang="zh-TW" altLang="en-US" dirty="0"/>
              <a:t>	製作專供犯本章之罪之電腦程式，而供自己或他人犯本章之罪，致生損害於公眾或他人者，處五年以下有期徒刑、拘役或科或併科二十萬元以下罰金。</a:t>
            </a:r>
            <a:endParaRPr lang="en-US" altLang="zh-TW" dirty="0"/>
          </a:p>
          <a:p>
            <a:r>
              <a:rPr lang="zh-TW" altLang="en-US" dirty="0"/>
              <a:t>刑法第</a:t>
            </a:r>
            <a:r>
              <a:rPr lang="en-US" altLang="zh-TW" dirty="0"/>
              <a:t>339-2</a:t>
            </a:r>
            <a:r>
              <a:rPr lang="zh-TW" altLang="en-US" dirty="0"/>
              <a:t>條第</a:t>
            </a:r>
            <a:r>
              <a:rPr lang="en-US" altLang="zh-TW" dirty="0"/>
              <a:t>1</a:t>
            </a:r>
            <a:r>
              <a:rPr lang="zh-TW" altLang="en-US" dirty="0"/>
              <a:t>項</a:t>
            </a:r>
            <a:r>
              <a:rPr lang="en-US" altLang="zh-TW" dirty="0"/>
              <a:t>:</a:t>
            </a:r>
            <a:r>
              <a:rPr lang="zh-TW" altLang="en-US" dirty="0"/>
              <a:t>意圖為自己或第三人不法之所有，以不正方法由自動付款設備取得他人之物者，處三年以下有期徒刑、拘役或三十萬元以下罰金。</a:t>
            </a:r>
          </a:p>
        </p:txBody>
      </p:sp>
      <p:sp>
        <p:nvSpPr>
          <p:cNvPr id="6" name="文字方塊 5">
            <a:extLst>
              <a:ext uri="{FF2B5EF4-FFF2-40B4-BE49-F238E27FC236}">
                <a16:creationId xmlns:a16="http://schemas.microsoft.com/office/drawing/2014/main" id="{237C9B3F-AA68-4083-B390-413874EA8D3A}"/>
              </a:ext>
            </a:extLst>
          </p:cNvPr>
          <p:cNvSpPr txBox="1"/>
          <p:nvPr/>
        </p:nvSpPr>
        <p:spPr>
          <a:xfrm>
            <a:off x="6184669" y="5430981"/>
            <a:ext cx="2410691" cy="120032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zh-TW" altLang="en-US" dirty="0"/>
              <a:t>要注意，</a:t>
            </a:r>
            <a:r>
              <a:rPr lang="en-US" altLang="zh-TW" dirty="0"/>
              <a:t>358</a:t>
            </a:r>
            <a:r>
              <a:rPr lang="zh-TW" altLang="en-US" dirty="0"/>
              <a:t>到</a:t>
            </a:r>
            <a:r>
              <a:rPr lang="en-US" altLang="zh-TW" dirty="0"/>
              <a:t>361</a:t>
            </a:r>
            <a:r>
              <a:rPr lang="zh-TW" altLang="en-US" dirty="0"/>
              <a:t>，都是電腦犯罪罪章的犯罪，卻只有</a:t>
            </a:r>
            <a:r>
              <a:rPr lang="en-US" altLang="zh-TW" dirty="0"/>
              <a:t>361</a:t>
            </a:r>
            <a:r>
              <a:rPr lang="zh-TW" altLang="en-US" dirty="0"/>
              <a:t>不是告訴乃論喔</a:t>
            </a:r>
            <a:r>
              <a:rPr lang="en-US" altLang="zh-TW" dirty="0"/>
              <a:t>~</a:t>
            </a:r>
            <a:endParaRPr lang="zh-TW" altLang="en-US" dirty="0"/>
          </a:p>
        </p:txBody>
      </p:sp>
    </p:spTree>
    <p:extLst>
      <p:ext uri="{BB962C8B-B14F-4D97-AF65-F5344CB8AC3E}">
        <p14:creationId xmlns:p14="http://schemas.microsoft.com/office/powerpoint/2010/main" val="236098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B0AF03-BDDA-4210-A53A-6345C988083D}"/>
              </a:ext>
            </a:extLst>
          </p:cNvPr>
          <p:cNvSpPr>
            <a:spLocks noGrp="1"/>
          </p:cNvSpPr>
          <p:nvPr>
            <p:ph type="title"/>
          </p:nvPr>
        </p:nvSpPr>
        <p:spPr/>
        <p:txBody>
          <a:bodyPr/>
          <a:lstStyle/>
          <a:p>
            <a:r>
              <a:rPr lang="zh-TW" altLang="en-US" dirty="0"/>
              <a:t>妨害電腦使用  第一銀行案</a:t>
            </a:r>
          </a:p>
        </p:txBody>
      </p:sp>
      <p:pic>
        <p:nvPicPr>
          <p:cNvPr id="4098" name="Picture 2" descr="http://static4.ithome.com.tw/sites/default/files/files/774%20%E5%B0%81%E9%9D%A22%20(%E4%B8%BB%E6%96%87)-600-1-1500X739-V2.png">
            <a:extLst>
              <a:ext uri="{FF2B5EF4-FFF2-40B4-BE49-F238E27FC236}">
                <a16:creationId xmlns:a16="http://schemas.microsoft.com/office/drawing/2014/main" id="{F9C1DF77-5CD1-4A72-BBAD-575B2E202CA8}"/>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339854" y="550581"/>
            <a:ext cx="11852146" cy="5839157"/>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CAD82202-BD40-4363-8B26-769C5B05B5C9}"/>
              </a:ext>
            </a:extLst>
          </p:cNvPr>
          <p:cNvSpPr/>
          <p:nvPr/>
        </p:nvSpPr>
        <p:spPr>
          <a:xfrm>
            <a:off x="0" y="1698568"/>
            <a:ext cx="2544417" cy="234679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9A3D4CC-859F-4C1B-8A45-F43E05D710D6}"/>
              </a:ext>
            </a:extLst>
          </p:cNvPr>
          <p:cNvSpPr txBox="1"/>
          <p:nvPr/>
        </p:nvSpPr>
        <p:spPr>
          <a:xfrm>
            <a:off x="913775" y="4294909"/>
            <a:ext cx="2283854"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TW" altLang="en-US" dirty="0"/>
              <a:t>國際的駭客集團入侵第一銀行的倫敦分行，再透過倫敦分行入侵我國總行，這都是無故入侵他人電腦罪。</a:t>
            </a:r>
          </a:p>
        </p:txBody>
      </p:sp>
      <p:sp>
        <p:nvSpPr>
          <p:cNvPr id="7" name="橢圓 6">
            <a:extLst>
              <a:ext uri="{FF2B5EF4-FFF2-40B4-BE49-F238E27FC236}">
                <a16:creationId xmlns:a16="http://schemas.microsoft.com/office/drawing/2014/main" id="{BAE5E6E4-25CF-40E9-B887-9A4F47DC8CF8}"/>
              </a:ext>
            </a:extLst>
          </p:cNvPr>
          <p:cNvSpPr/>
          <p:nvPr/>
        </p:nvSpPr>
        <p:spPr>
          <a:xfrm>
            <a:off x="1744511" y="1698568"/>
            <a:ext cx="3762894" cy="274874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0525AFC-6FE3-40C0-A514-8AF59F0411BC}"/>
              </a:ext>
            </a:extLst>
          </p:cNvPr>
          <p:cNvSpPr txBox="1"/>
          <p:nvPr/>
        </p:nvSpPr>
        <p:spPr>
          <a:xfrm>
            <a:off x="-93155" y="44229"/>
            <a:ext cx="3341831" cy="152477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zh-TW" altLang="en-US" dirty="0"/>
              <a:t>駭客集團先製作了可以破壞一銀</a:t>
            </a:r>
            <a:r>
              <a:rPr lang="en-US" altLang="zh-TW" dirty="0"/>
              <a:t>ATM</a:t>
            </a:r>
            <a:r>
              <a:rPr lang="zh-TW" altLang="en-US" dirty="0"/>
              <a:t>，讓他吐鈔的程式。這種專門破壞電腦系統的程式，若是要供犯罪之用，光是製作就是犯罪喔</a:t>
            </a:r>
            <a:r>
              <a:rPr lang="en-US" altLang="zh-TW" dirty="0"/>
              <a:t>~</a:t>
            </a:r>
            <a:endParaRPr lang="zh-TW" altLang="en-US" dirty="0"/>
          </a:p>
        </p:txBody>
      </p:sp>
      <p:sp>
        <p:nvSpPr>
          <p:cNvPr id="10" name="橢圓 9">
            <a:extLst>
              <a:ext uri="{FF2B5EF4-FFF2-40B4-BE49-F238E27FC236}">
                <a16:creationId xmlns:a16="http://schemas.microsoft.com/office/drawing/2014/main" id="{5E126BA2-ABD4-4176-9604-E97110D0FB7F}"/>
              </a:ext>
            </a:extLst>
          </p:cNvPr>
          <p:cNvSpPr/>
          <p:nvPr/>
        </p:nvSpPr>
        <p:spPr>
          <a:xfrm>
            <a:off x="5509533" y="1427630"/>
            <a:ext cx="6399730" cy="301968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453B2F45-7C28-4422-85F1-9BCCDD3F5DDC}"/>
              </a:ext>
            </a:extLst>
          </p:cNvPr>
          <p:cNvSpPr txBox="1"/>
          <p:nvPr/>
        </p:nvSpPr>
        <p:spPr>
          <a:xfrm>
            <a:off x="7701406" y="336553"/>
            <a:ext cx="3328189" cy="92333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TW" altLang="en-US" dirty="0"/>
              <a:t>除了繼續入侵電腦外，也開始變更裡面的電磁紀錄，例如新增假的管理員權限等等。</a:t>
            </a:r>
          </a:p>
        </p:txBody>
      </p:sp>
      <p:sp>
        <p:nvSpPr>
          <p:cNvPr id="12" name="橢圓 11">
            <a:extLst>
              <a:ext uri="{FF2B5EF4-FFF2-40B4-BE49-F238E27FC236}">
                <a16:creationId xmlns:a16="http://schemas.microsoft.com/office/drawing/2014/main" id="{69B74662-5190-4E45-B8FC-C19808FD6BCE}"/>
              </a:ext>
            </a:extLst>
          </p:cNvPr>
          <p:cNvSpPr/>
          <p:nvPr/>
        </p:nvSpPr>
        <p:spPr>
          <a:xfrm>
            <a:off x="3735623" y="3981927"/>
            <a:ext cx="8026627" cy="239615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7ABDA7F3-32B3-484C-B613-7D0D0E1D0750}"/>
              </a:ext>
            </a:extLst>
          </p:cNvPr>
          <p:cNvSpPr txBox="1"/>
          <p:nvPr/>
        </p:nvSpPr>
        <p:spPr>
          <a:xfrm>
            <a:off x="2383290" y="5783896"/>
            <a:ext cx="3218594"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TW" altLang="en-US" dirty="0"/>
              <a:t>持續的入侵電腦、變更電磁紀錄，最後再讓自動付款設備</a:t>
            </a:r>
            <a:r>
              <a:rPr lang="en-US" altLang="zh-TW" dirty="0"/>
              <a:t>(</a:t>
            </a:r>
            <a:r>
              <a:rPr lang="zh-TW" altLang="en-US" dirty="0"/>
              <a:t>也就是</a:t>
            </a:r>
            <a:r>
              <a:rPr lang="en-US" altLang="zh-TW" dirty="0"/>
              <a:t>ATM)</a:t>
            </a:r>
            <a:r>
              <a:rPr lang="zh-TW" altLang="en-US" dirty="0"/>
              <a:t>自動吐鈔。</a:t>
            </a:r>
          </a:p>
        </p:txBody>
      </p:sp>
    </p:spTree>
    <p:extLst>
      <p:ext uri="{BB962C8B-B14F-4D97-AF65-F5344CB8AC3E}">
        <p14:creationId xmlns:p14="http://schemas.microsoft.com/office/powerpoint/2010/main" val="244931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animBg="1"/>
      <p:bldP spid="10" grpId="0" animBg="1"/>
      <p:bldP spid="8" grpId="0" animBg="1"/>
      <p:bldP spid="1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6E52A3-6449-473D-A75A-F3D6BB701C82}"/>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FB881BBD-3CCA-47E2-AC08-275278D4BF3B}"/>
              </a:ext>
            </a:extLst>
          </p:cNvPr>
          <p:cNvSpPr>
            <a:spLocks noGrp="1"/>
          </p:cNvSpPr>
          <p:nvPr>
            <p:ph sz="quarter" idx="13"/>
          </p:nvPr>
        </p:nvSpPr>
        <p:spPr/>
        <p:txBody>
          <a:bodyPr>
            <a:normAutofit/>
          </a:bodyPr>
          <a:lstStyle/>
          <a:p>
            <a:r>
              <a:rPr lang="zh-TW" altLang="en-US" dirty="0"/>
              <a:t>盜領得手後，不是就結束了阿，你手上有著幾千萬近億台幣</a:t>
            </a:r>
            <a:r>
              <a:rPr lang="en-US" altLang="zh-TW" dirty="0"/>
              <a:t>(</a:t>
            </a:r>
            <a:r>
              <a:rPr lang="zh-TW" altLang="en-US" dirty="0"/>
              <a:t>贓款</a:t>
            </a:r>
            <a:r>
              <a:rPr lang="en-US" altLang="zh-TW" dirty="0"/>
              <a:t>)</a:t>
            </a:r>
            <a:r>
              <a:rPr lang="zh-TW" altLang="en-US" dirty="0"/>
              <a:t>，你必須把他搬走阿</a:t>
            </a:r>
            <a:r>
              <a:rPr lang="en-US" altLang="zh-TW" dirty="0"/>
              <a:t>~~</a:t>
            </a:r>
            <a:r>
              <a:rPr lang="zh-TW" altLang="en-US" dirty="0"/>
              <a:t>要找人幫你送到該送達的地方，所以就需要車手</a:t>
            </a:r>
            <a:r>
              <a:rPr lang="en-US" altLang="zh-TW" dirty="0"/>
              <a:t>~~</a:t>
            </a:r>
          </a:p>
          <a:p>
            <a:endParaRPr lang="en-US" altLang="zh-TW" dirty="0"/>
          </a:p>
          <a:p>
            <a:r>
              <a:rPr lang="zh-TW" altLang="en-US" dirty="0"/>
              <a:t>而整件案子，安德魯等三人的辯護策略就是，他們只是邊緣人物，是沒有參與謀畫的車手，而且他們家人都被威脅，他們不得不來當車手。</a:t>
            </a:r>
            <a:endParaRPr lang="en-US" altLang="zh-TW" dirty="0"/>
          </a:p>
          <a:p>
            <a:endParaRPr lang="en-US" altLang="zh-TW" dirty="0"/>
          </a:p>
        </p:txBody>
      </p:sp>
      <p:sp>
        <p:nvSpPr>
          <p:cNvPr id="4" name="文字方塊 3">
            <a:extLst>
              <a:ext uri="{FF2B5EF4-FFF2-40B4-BE49-F238E27FC236}">
                <a16:creationId xmlns:a16="http://schemas.microsoft.com/office/drawing/2014/main" id="{2A68E0DB-92D5-464F-A99E-881814539A64}"/>
              </a:ext>
            </a:extLst>
          </p:cNvPr>
          <p:cNvSpPr txBox="1"/>
          <p:nvPr/>
        </p:nvSpPr>
        <p:spPr>
          <a:xfrm>
            <a:off x="1113906" y="4632959"/>
            <a:ext cx="5558444" cy="1754326"/>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zh-TW" altLang="en-US" dirty="0"/>
              <a:t>法院查出被告安德魯有透過其妻子與集團聯繫接應事宜。所以被告安德魯雖辯稱：</a:t>
            </a:r>
            <a:r>
              <a:rPr lang="en-US" altLang="zh-TW" dirty="0"/>
              <a:t>”</a:t>
            </a:r>
            <a:r>
              <a:rPr lang="zh-TW" altLang="en-US" dirty="0"/>
              <a:t>集團成員以我的妻兒作要脅，不做這件事，家人有危險，才聽從指示。</a:t>
            </a:r>
            <a:r>
              <a:rPr lang="en-US" altLang="zh-TW" dirty="0"/>
              <a:t>”</a:t>
            </a:r>
            <a:r>
              <a:rPr lang="zh-TW" altLang="en-US" dirty="0"/>
              <a:t>但法院然觀諸相關安德魯與妻子的通訊證據，均無提及任何要妻兒注意自身安危之叮嚀，所以不採信安德魯的說法</a:t>
            </a:r>
          </a:p>
        </p:txBody>
      </p:sp>
      <p:sp>
        <p:nvSpPr>
          <p:cNvPr id="5" name="文字方塊 4">
            <a:extLst>
              <a:ext uri="{FF2B5EF4-FFF2-40B4-BE49-F238E27FC236}">
                <a16:creationId xmlns:a16="http://schemas.microsoft.com/office/drawing/2014/main" id="{E75E55D5-D581-4181-8DFB-AA2A31CFB794}"/>
              </a:ext>
            </a:extLst>
          </p:cNvPr>
          <p:cNvSpPr txBox="1"/>
          <p:nvPr/>
        </p:nvSpPr>
        <p:spPr>
          <a:xfrm>
            <a:off x="6872482" y="4632959"/>
            <a:ext cx="4771507"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TW" altLang="en-US" dirty="0"/>
              <a:t>法院調查證據發現安德魯與集團成員間聯繫緊密，並有分擔實施集團內關鍵之轉換、藏放贓款行為。這樣肯定會被認為是共同正犯</a:t>
            </a:r>
          </a:p>
        </p:txBody>
      </p:sp>
    </p:spTree>
    <p:extLst>
      <p:ext uri="{BB962C8B-B14F-4D97-AF65-F5344CB8AC3E}">
        <p14:creationId xmlns:p14="http://schemas.microsoft.com/office/powerpoint/2010/main" val="41673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917926-0924-47E2-9AE6-0F2B5401002E}"/>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9443DCFB-0A23-433F-BFD9-6A013CCCE5B4}"/>
              </a:ext>
            </a:extLst>
          </p:cNvPr>
          <p:cNvSpPr>
            <a:spLocks noGrp="1"/>
          </p:cNvSpPr>
          <p:nvPr>
            <p:ph sz="quarter" idx="13"/>
          </p:nvPr>
        </p:nvSpPr>
        <p:spPr/>
        <p:txBody>
          <a:bodyPr>
            <a:normAutofit fontScale="92500" lnSpcReduction="20000"/>
          </a:bodyPr>
          <a:lstStyle/>
          <a:p>
            <a:r>
              <a:rPr lang="zh-TW" altLang="en-US" dirty="0"/>
              <a:t>車手總共有七名，只有三名落網，其他都已出境。車手做的事情都差不多，所以我們就用安德魯來講解就好。然後因為車手間聯繫、互動複雜，本次有簡化安德魯的工作內容，幫助各位理解。</a:t>
            </a:r>
          </a:p>
          <a:p>
            <a:pPr marL="0" indent="0">
              <a:buNone/>
            </a:pPr>
            <a:endParaRPr lang="en-US" altLang="zh-TW" dirty="0"/>
          </a:p>
          <a:p>
            <a:r>
              <a:rPr lang="zh-TW" altLang="en-US" dirty="0"/>
              <a:t>被告安德魯於</a:t>
            </a:r>
            <a:r>
              <a:rPr lang="en-US" altLang="zh-TW" dirty="0"/>
              <a:t>105</a:t>
            </a:r>
            <a:r>
              <a:rPr lang="zh-TW" altLang="en-US" dirty="0"/>
              <a:t>年</a:t>
            </a:r>
            <a:r>
              <a:rPr lang="en-US" altLang="zh-TW" dirty="0"/>
              <a:t>7</a:t>
            </a:r>
            <a:r>
              <a:rPr lang="zh-TW" altLang="en-US" dirty="0"/>
              <a:t>月</a:t>
            </a:r>
            <a:r>
              <a:rPr lang="en-US" altLang="zh-TW" dirty="0"/>
              <a:t>11</a:t>
            </a:r>
            <a:r>
              <a:rPr lang="zh-TW" altLang="en-US" dirty="0"/>
              <a:t>日晚間</a:t>
            </a:r>
            <a:r>
              <a:rPr lang="en-US" altLang="zh-TW" dirty="0"/>
              <a:t>6</a:t>
            </a:r>
            <a:r>
              <a:rPr lang="zh-TW" altLang="en-US" dirty="0"/>
              <a:t>時</a:t>
            </a:r>
            <a:r>
              <a:rPr lang="en-US" altLang="zh-TW" dirty="0"/>
              <a:t>52</a:t>
            </a:r>
            <a:r>
              <a:rPr lang="zh-TW" altLang="en-US" dirty="0"/>
              <a:t>分許以訪客身分入住君悅飯店</a:t>
            </a:r>
            <a:r>
              <a:rPr lang="en-US" altLang="zh-TW" dirty="0"/>
              <a:t>1547</a:t>
            </a:r>
            <a:r>
              <a:rPr lang="zh-TW" altLang="en-US" dirty="0"/>
              <a:t>號房，且於</a:t>
            </a:r>
            <a:r>
              <a:rPr lang="en-US" altLang="zh-TW" dirty="0"/>
              <a:t>105</a:t>
            </a:r>
            <a:r>
              <a:rPr lang="zh-TW" altLang="en-US" dirty="0"/>
              <a:t>年</a:t>
            </a:r>
            <a:r>
              <a:rPr lang="en-US" altLang="zh-TW" dirty="0"/>
              <a:t>7</a:t>
            </a:r>
            <a:r>
              <a:rPr lang="zh-TW" altLang="en-US" dirty="0"/>
              <a:t>月</a:t>
            </a:r>
            <a:r>
              <a:rPr lang="en-US" altLang="zh-TW" dirty="0"/>
              <a:t>12</a:t>
            </a:r>
            <a:r>
              <a:rPr lang="zh-TW" altLang="en-US" dirty="0"/>
              <a:t>日下午</a:t>
            </a:r>
            <a:r>
              <a:rPr lang="en-US" altLang="zh-TW" dirty="0"/>
              <a:t>2</a:t>
            </a:r>
            <a:r>
              <a:rPr lang="zh-TW" altLang="en-US" dirty="0"/>
              <a:t>時</a:t>
            </a:r>
            <a:r>
              <a:rPr lang="en-US" altLang="zh-TW" dirty="0"/>
              <a:t>11</a:t>
            </a:r>
            <a:r>
              <a:rPr lang="zh-TW" altLang="en-US" dirty="0"/>
              <a:t>分許在君悅飯店辦理退房時，行李增加</a:t>
            </a:r>
            <a:r>
              <a:rPr lang="en-US" altLang="zh-TW" dirty="0"/>
              <a:t>1</a:t>
            </a:r>
            <a:r>
              <a:rPr lang="zh-TW" altLang="en-US" dirty="0"/>
              <a:t>只行李箱與電腦包，被告安德魯並在民生東路套房內，將上開行李箱內之贓款裝入其自行攜帶之黑色長方體形狀之行李袋中，復於</a:t>
            </a:r>
            <a:r>
              <a:rPr lang="en-US" altLang="zh-TW" dirty="0"/>
              <a:t>105</a:t>
            </a:r>
            <a:r>
              <a:rPr lang="zh-TW" altLang="en-US" dirty="0"/>
              <a:t>年</a:t>
            </a:r>
            <a:r>
              <a:rPr lang="en-US" altLang="zh-TW" dirty="0"/>
              <a:t>7</a:t>
            </a:r>
            <a:r>
              <a:rPr lang="zh-TW" altLang="en-US" dirty="0"/>
              <a:t>月</a:t>
            </a:r>
            <a:r>
              <a:rPr lang="en-US" altLang="zh-TW" dirty="0"/>
              <a:t>12</a:t>
            </a:r>
            <a:r>
              <a:rPr lang="zh-TW" altLang="en-US" dirty="0"/>
              <a:t>日晚間</a:t>
            </a:r>
            <a:r>
              <a:rPr lang="en-US" altLang="zh-TW" dirty="0"/>
              <a:t>11</a:t>
            </a:r>
            <a:r>
              <a:rPr lang="zh-TW" altLang="en-US" dirty="0"/>
              <a:t>時</a:t>
            </a:r>
            <a:r>
              <a:rPr lang="en-US" altLang="zh-TW" dirty="0"/>
              <a:t>25</a:t>
            </a:r>
            <a:r>
              <a:rPr lang="zh-TW" altLang="en-US" dirty="0"/>
              <a:t>分許至翌日早上</a:t>
            </a:r>
            <a:r>
              <a:rPr lang="en-US" altLang="zh-TW" dirty="0"/>
              <a:t>5</a:t>
            </a:r>
            <a:r>
              <a:rPr lang="zh-TW" altLang="en-US" dirty="0"/>
              <a:t>時</a:t>
            </a:r>
            <a:r>
              <a:rPr lang="en-US" altLang="zh-TW" dirty="0"/>
              <a:t>3</a:t>
            </a:r>
            <a:r>
              <a:rPr lang="zh-TW" altLang="en-US" dirty="0"/>
              <a:t>分許之期間內，將黑色長方體形狀之行李袋、電腦包藏放臺北市內湖區內湖路</a:t>
            </a:r>
            <a:r>
              <a:rPr lang="en-US" altLang="zh-TW" dirty="0"/>
              <a:t>1</a:t>
            </a:r>
            <a:r>
              <a:rPr lang="zh-TW" altLang="en-US" dirty="0"/>
              <a:t>段</a:t>
            </a:r>
            <a:r>
              <a:rPr lang="en-US" altLang="zh-TW" dirty="0"/>
              <a:t>411</a:t>
            </a:r>
            <a:r>
              <a:rPr lang="zh-TW" altLang="en-US" dirty="0"/>
              <a:t>巷</a:t>
            </a:r>
            <a:r>
              <a:rPr lang="en-US" altLang="zh-TW" dirty="0"/>
              <a:t>74</a:t>
            </a:r>
            <a:r>
              <a:rPr lang="zh-TW" altLang="en-US" dirty="0"/>
              <a:t>弄登山口上方約</a:t>
            </a:r>
            <a:r>
              <a:rPr lang="en-US" altLang="zh-TW" dirty="0"/>
              <a:t>50</a:t>
            </a:r>
            <a:r>
              <a:rPr lang="zh-TW" altLang="en-US" dirty="0"/>
              <a:t>公尺處旁草叢內並以行動電話發送</a:t>
            </a:r>
            <a:r>
              <a:rPr lang="en-US" altLang="zh-TW" dirty="0"/>
              <a:t>GPS</a:t>
            </a:r>
            <a:r>
              <a:rPr lang="zh-TW" altLang="en-US" dirty="0"/>
              <a:t>座標；</a:t>
            </a:r>
          </a:p>
        </p:txBody>
      </p:sp>
    </p:spTree>
    <p:extLst>
      <p:ext uri="{BB962C8B-B14F-4D97-AF65-F5344CB8AC3E}">
        <p14:creationId xmlns:p14="http://schemas.microsoft.com/office/powerpoint/2010/main" val="1472542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8D15C6-CBB9-4933-B804-413CD8B0B5E8}"/>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7BFF7A74-8C8B-4905-8709-D4247B277633}"/>
              </a:ext>
            </a:extLst>
          </p:cNvPr>
          <p:cNvSpPr>
            <a:spLocks noGrp="1"/>
          </p:cNvSpPr>
          <p:nvPr>
            <p:ph sz="quarter" idx="13"/>
          </p:nvPr>
        </p:nvSpPr>
        <p:spPr/>
        <p:txBody>
          <a:bodyPr>
            <a:normAutofit/>
          </a:bodyPr>
          <a:lstStyle/>
          <a:p>
            <a:r>
              <a:rPr lang="zh-TW" altLang="en-US" dirty="0"/>
              <a:t>因發送</a:t>
            </a:r>
            <a:r>
              <a:rPr lang="en-US" altLang="zh-TW" dirty="0"/>
              <a:t>GPS</a:t>
            </a:r>
            <a:r>
              <a:rPr lang="zh-TW" altLang="en-US" dirty="0"/>
              <a:t>座標未果，被告安德魯又於</a:t>
            </a:r>
            <a:r>
              <a:rPr lang="en-US" altLang="zh-TW" dirty="0"/>
              <a:t>105</a:t>
            </a:r>
            <a:r>
              <a:rPr lang="zh-TW" altLang="en-US" dirty="0"/>
              <a:t>年</a:t>
            </a:r>
            <a:r>
              <a:rPr lang="en-US" altLang="zh-TW" dirty="0"/>
              <a:t>7</a:t>
            </a:r>
            <a:r>
              <a:rPr lang="zh-TW" altLang="en-US" dirty="0"/>
              <a:t>月</a:t>
            </a:r>
            <a:r>
              <a:rPr lang="en-US" altLang="zh-TW" dirty="0"/>
              <a:t>13</a:t>
            </a:r>
            <a:r>
              <a:rPr lang="zh-TW" altLang="en-US" dirty="0"/>
              <a:t>日上午</a:t>
            </a:r>
            <a:r>
              <a:rPr lang="en-US" altLang="zh-TW" dirty="0"/>
              <a:t>9</a:t>
            </a:r>
            <a:r>
              <a:rPr lang="zh-TW" altLang="en-US" dirty="0"/>
              <a:t>時</a:t>
            </a:r>
            <a:r>
              <a:rPr lang="en-US" altLang="zh-TW" dirty="0"/>
              <a:t>2</a:t>
            </a:r>
            <a:r>
              <a:rPr lang="zh-TW" altLang="en-US" dirty="0"/>
              <a:t>分許，再度返回同一處所重新發送</a:t>
            </a:r>
            <a:r>
              <a:rPr lang="en-US" altLang="zh-TW" dirty="0"/>
              <a:t>GPS</a:t>
            </a:r>
            <a:r>
              <a:rPr lang="zh-TW" altLang="en-US" dirty="0"/>
              <a:t>座標，另於</a:t>
            </a:r>
            <a:r>
              <a:rPr lang="en-US" altLang="zh-TW" dirty="0"/>
              <a:t>105</a:t>
            </a:r>
            <a:r>
              <a:rPr lang="zh-TW" altLang="en-US" dirty="0"/>
              <a:t>年</a:t>
            </a:r>
            <a:r>
              <a:rPr lang="en-US" altLang="zh-TW" dirty="0"/>
              <a:t>7</a:t>
            </a:r>
            <a:r>
              <a:rPr lang="zh-TW" altLang="en-US" dirty="0"/>
              <a:t>月</a:t>
            </a:r>
            <a:r>
              <a:rPr lang="en-US" altLang="zh-TW" dirty="0"/>
              <a:t>16</a:t>
            </a:r>
            <a:r>
              <a:rPr lang="zh-TW" altLang="en-US" dirty="0"/>
              <a:t>日下午</a:t>
            </a:r>
            <a:r>
              <a:rPr lang="en-US" altLang="zh-TW" dirty="0"/>
              <a:t>4</a:t>
            </a:r>
            <a:r>
              <a:rPr lang="zh-TW" altLang="en-US" dirty="0"/>
              <a:t>時</a:t>
            </a:r>
            <a:r>
              <a:rPr lang="en-US" altLang="zh-TW" dirty="0"/>
              <a:t>36</a:t>
            </a:r>
            <a:r>
              <a:rPr lang="zh-TW" altLang="en-US" dirty="0"/>
              <a:t>分後之同日某時許在宜蘭縣烏石港消波塊處取得其他成員的三星</a:t>
            </a:r>
            <a:r>
              <a:rPr lang="en-US" altLang="zh-TW" dirty="0"/>
              <a:t>A5</a:t>
            </a:r>
            <a:r>
              <a:rPr lang="zh-TW" altLang="en-US" dirty="0"/>
              <a:t>手機。被告安德魯來臺之功能即在接應前一組車手盜領之贓款，被告安德魯親自將贓款轉換外包裝，藏放隱密處，並發送</a:t>
            </a:r>
            <a:r>
              <a:rPr lang="en-US" altLang="zh-TW" dirty="0"/>
              <a:t>GPS</a:t>
            </a:r>
            <a:r>
              <a:rPr lang="zh-TW" altLang="en-US" dirty="0"/>
              <a:t>座標以利集團成員之接應，足徵被告安德魯與集團成員間聯繫緊密，並分擔實施集團內關鍵之轉換、藏放贓款行為。</a:t>
            </a:r>
            <a:endParaRPr lang="en-US" altLang="zh-TW" dirty="0"/>
          </a:p>
          <a:p>
            <a:endParaRPr lang="en-US" altLang="zh-TW" dirty="0"/>
          </a:p>
          <a:p>
            <a:endParaRPr lang="en-US" altLang="zh-TW" dirty="0"/>
          </a:p>
          <a:p>
            <a:r>
              <a:rPr lang="zh-TW" altLang="en-US" dirty="0"/>
              <a:t>然後呢</a:t>
            </a:r>
            <a:r>
              <a:rPr lang="en-US" altLang="zh-TW" dirty="0"/>
              <a:t>?</a:t>
            </a:r>
            <a:r>
              <a:rPr lang="zh-TW" altLang="en-US" dirty="0"/>
              <a:t>然後安德魯就在宜蘭被抓啦</a:t>
            </a:r>
            <a:r>
              <a:rPr lang="en-US" altLang="zh-TW" dirty="0"/>
              <a:t>…</a:t>
            </a:r>
            <a:endParaRPr lang="zh-TW" altLang="en-US" dirty="0"/>
          </a:p>
        </p:txBody>
      </p:sp>
    </p:spTree>
    <p:extLst>
      <p:ext uri="{BB962C8B-B14F-4D97-AF65-F5344CB8AC3E}">
        <p14:creationId xmlns:p14="http://schemas.microsoft.com/office/powerpoint/2010/main" val="777051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865E2C-32E8-4504-B140-6DEC03AEA787}"/>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0886069B-0B8D-4067-9B18-461C550731F5}"/>
              </a:ext>
            </a:extLst>
          </p:cNvPr>
          <p:cNvSpPr>
            <a:spLocks noGrp="1"/>
          </p:cNvSpPr>
          <p:nvPr>
            <p:ph sz="quarter" idx="13"/>
          </p:nvPr>
        </p:nvSpPr>
        <p:spPr/>
        <p:txBody>
          <a:bodyPr>
            <a:normAutofit fontScale="85000" lnSpcReduction="10000"/>
          </a:bodyPr>
          <a:lstStyle/>
          <a:p>
            <a:r>
              <a:rPr lang="zh-TW" altLang="en-US" dirty="0"/>
              <a:t>整個案件，其實看起來安德魯真的只是來台灣當車手，他負責接應其他組的車手與轉移贓款，但是我國對於共同犯罪，是認為你只要客觀上是犯罪不可或缺的一環，你就是整個犯罪的共同正犯。又或者雖然你客觀上所做的只是枝微末節的幫助行為，但只要你主觀上是共同犯罪的意思，你也是共同正犯。本例中，法院認為車手的接應、贓款轉移是整個犯罪要成功的不可或缺一環</a:t>
            </a:r>
            <a:r>
              <a:rPr lang="en-US" altLang="zh-TW" dirty="0"/>
              <a:t>~~~</a:t>
            </a:r>
            <a:r>
              <a:rPr lang="zh-TW" altLang="en-US" dirty="0"/>
              <a:t>所以安德魯要為整件事情負責，包含前面的入侵電腦等罪。</a:t>
            </a:r>
            <a:endParaRPr lang="en-US" altLang="zh-TW" dirty="0"/>
          </a:p>
          <a:p>
            <a:endParaRPr lang="en-US" altLang="zh-TW" dirty="0"/>
          </a:p>
          <a:p>
            <a:r>
              <a:rPr lang="zh-TW" altLang="en-US" dirty="0"/>
              <a:t>法律術語</a:t>
            </a:r>
            <a:r>
              <a:rPr lang="en-US" altLang="zh-TW" dirty="0"/>
              <a:t>:</a:t>
            </a:r>
            <a:r>
              <a:rPr lang="zh-TW" altLang="en-US" dirty="0"/>
              <a:t>次按正犯、幫助犯（從犯）之區別，係以其主觀之犯意及客觀之犯行為標準，凡以自己犯罪之意思而參與犯罪，無論其所參與者是否犯罪構成要件之行為，皆為正犯；其以幫助他人犯罪之意思而參與犯罪，所參與者，苟係犯罪構成要件之行為，亦為正犯；必以幫助他人犯罪之意思而參與犯罪，其所參與者又為犯罪構成要件以外之行為，始為幫助犯（最高法院</a:t>
            </a:r>
            <a:r>
              <a:rPr lang="en-US" altLang="zh-TW" dirty="0"/>
              <a:t>105</a:t>
            </a:r>
            <a:r>
              <a:rPr lang="zh-TW" altLang="en-US" dirty="0"/>
              <a:t>年度台上字第</a:t>
            </a:r>
            <a:r>
              <a:rPr lang="en-US" altLang="zh-TW" dirty="0"/>
              <a:t>3208</a:t>
            </a:r>
            <a:r>
              <a:rPr lang="zh-TW" altLang="en-US" dirty="0"/>
              <a:t>號判決意旨參照）</a:t>
            </a:r>
          </a:p>
        </p:txBody>
      </p:sp>
    </p:spTree>
    <p:extLst>
      <p:ext uri="{BB962C8B-B14F-4D97-AF65-F5344CB8AC3E}">
        <p14:creationId xmlns:p14="http://schemas.microsoft.com/office/powerpoint/2010/main" val="2767394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A135AE-BCAF-4606-B604-E66A89B965A1}"/>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3D9CB9E4-3C69-46B0-B7E3-C140607E1D31}"/>
              </a:ext>
            </a:extLst>
          </p:cNvPr>
          <p:cNvSpPr>
            <a:spLocks noGrp="1"/>
          </p:cNvSpPr>
          <p:nvPr>
            <p:ph sz="quarter" idx="13"/>
          </p:nvPr>
        </p:nvSpPr>
        <p:spPr/>
        <p:txBody>
          <a:bodyPr>
            <a:normAutofit fontScale="85000" lnSpcReduction="10000"/>
          </a:bodyPr>
          <a:lstStyle/>
          <a:p>
            <a:r>
              <a:rPr lang="zh-TW" altLang="en-US" dirty="0"/>
              <a:t>結論</a:t>
            </a:r>
            <a:r>
              <a:rPr lang="en-US" altLang="zh-TW" dirty="0"/>
              <a:t>:</a:t>
            </a:r>
            <a:r>
              <a:rPr lang="zh-TW" altLang="en-US" dirty="0"/>
              <a:t> </a:t>
            </a:r>
            <a:r>
              <a:rPr lang="en-US" altLang="zh-TW" dirty="0"/>
              <a:t>PEREGUDOVS</a:t>
            </a:r>
            <a:r>
              <a:rPr lang="zh-TW" altLang="en-US" dirty="0"/>
              <a:t> </a:t>
            </a:r>
            <a:r>
              <a:rPr lang="en-US" altLang="zh-TW" dirty="0"/>
              <a:t>ANDREJS</a:t>
            </a:r>
            <a:r>
              <a:rPr lang="zh-TW" altLang="en-US" dirty="0"/>
              <a:t>共同犯無故變更、刪除他人電腦之電磁紀錄罪，處有期徒刑肆年拾月，併科罰金新台幣伍拾萬元，罰金如易服勞役，以新臺幣貳仟元折算壹日；並應於刑之執行完畢或赦免後，驅逐出境。</a:t>
            </a:r>
            <a:endParaRPr lang="en-US" altLang="zh-TW" dirty="0"/>
          </a:p>
          <a:p>
            <a:endParaRPr lang="en-US" altLang="zh-TW" dirty="0"/>
          </a:p>
          <a:p>
            <a:r>
              <a:rPr lang="zh-TW" altLang="en-US" dirty="0"/>
              <a:t>整個集團的罪名，共同正犯安德魯都必須承受，而整個集團其實犯了</a:t>
            </a:r>
            <a:endParaRPr lang="en-US" altLang="zh-TW" dirty="0"/>
          </a:p>
          <a:p>
            <a:r>
              <a:rPr lang="en-US" altLang="zh-TW" dirty="0"/>
              <a:t>1.</a:t>
            </a:r>
            <a:r>
              <a:rPr lang="zh-TW" altLang="en-US" dirty="0"/>
              <a:t>入侵銀行電腦罪</a:t>
            </a:r>
            <a:endParaRPr lang="en-US" altLang="zh-TW" dirty="0"/>
          </a:p>
          <a:p>
            <a:r>
              <a:rPr lang="en-US" altLang="zh-TW" dirty="0"/>
              <a:t>2.</a:t>
            </a:r>
            <a:r>
              <a:rPr lang="zh-TW" altLang="en-US" dirty="0"/>
              <a:t>製作、存放惡意程式罪</a:t>
            </a:r>
            <a:endParaRPr lang="en-US" altLang="zh-TW" dirty="0"/>
          </a:p>
          <a:p>
            <a:r>
              <a:rPr lang="en-US" altLang="zh-TW" dirty="0"/>
              <a:t>3.</a:t>
            </a:r>
            <a:r>
              <a:rPr lang="zh-TW" altLang="en-US" dirty="0"/>
              <a:t>變更、刪除他人電腦之電磁紀錄罪</a:t>
            </a:r>
            <a:endParaRPr lang="en-US" altLang="zh-TW" dirty="0"/>
          </a:p>
          <a:p>
            <a:r>
              <a:rPr lang="en-US" altLang="zh-TW" dirty="0"/>
              <a:t>4.</a:t>
            </a:r>
            <a:r>
              <a:rPr lang="zh-TW" altLang="en-US" dirty="0"/>
              <a:t>非法由自動付款設備取財罪</a:t>
            </a:r>
          </a:p>
        </p:txBody>
      </p:sp>
      <p:sp>
        <p:nvSpPr>
          <p:cNvPr id="4" name="文字方塊 3">
            <a:extLst>
              <a:ext uri="{FF2B5EF4-FFF2-40B4-BE49-F238E27FC236}">
                <a16:creationId xmlns:a16="http://schemas.microsoft.com/office/drawing/2014/main" id="{C1A44488-37BB-4D1C-870B-074ED03115CF}"/>
              </a:ext>
            </a:extLst>
          </p:cNvPr>
          <p:cNvSpPr txBox="1"/>
          <p:nvPr/>
        </p:nvSpPr>
        <p:spPr>
          <a:xfrm>
            <a:off x="5159433" y="4261659"/>
            <a:ext cx="2942705"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dirty="0"/>
              <a:t>但如同之前講過的，這種一氣呵成的行動、行為做成的犯罪，通常就當作一行為，判一個最重的罪喔</a:t>
            </a:r>
            <a:r>
              <a:rPr lang="en-US" altLang="zh-TW" dirty="0"/>
              <a:t>~</a:t>
            </a:r>
            <a:endParaRPr lang="zh-TW" altLang="en-US" dirty="0"/>
          </a:p>
        </p:txBody>
      </p:sp>
    </p:spTree>
    <p:extLst>
      <p:ext uri="{BB962C8B-B14F-4D97-AF65-F5344CB8AC3E}">
        <p14:creationId xmlns:p14="http://schemas.microsoft.com/office/powerpoint/2010/main" val="381080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00EC63-38B3-4C58-AF1A-D48540092842}"/>
              </a:ext>
            </a:extLst>
          </p:cNvPr>
          <p:cNvSpPr>
            <a:spLocks noGrp="1"/>
          </p:cNvSpPr>
          <p:nvPr>
            <p:ph type="title"/>
          </p:nvPr>
        </p:nvSpPr>
        <p:spPr/>
        <p:txBody>
          <a:bodyPr/>
          <a:lstStyle/>
          <a:p>
            <a:r>
              <a:rPr lang="zh-TW" altLang="en-US" dirty="0"/>
              <a:t>妨害電腦使用  第一銀行案</a:t>
            </a:r>
          </a:p>
        </p:txBody>
      </p:sp>
      <p:sp>
        <p:nvSpPr>
          <p:cNvPr id="3" name="內容版面配置區 2">
            <a:extLst>
              <a:ext uri="{FF2B5EF4-FFF2-40B4-BE49-F238E27FC236}">
                <a16:creationId xmlns:a16="http://schemas.microsoft.com/office/drawing/2014/main" id="{0BE23AAB-1486-4D21-93EC-917BE8E65E9E}"/>
              </a:ext>
            </a:extLst>
          </p:cNvPr>
          <p:cNvSpPr>
            <a:spLocks noGrp="1"/>
          </p:cNvSpPr>
          <p:nvPr>
            <p:ph sz="quarter" idx="13"/>
          </p:nvPr>
        </p:nvSpPr>
        <p:spPr/>
        <p:txBody>
          <a:bodyPr/>
          <a:lstStyle/>
          <a:p>
            <a:r>
              <a:rPr lang="zh-TW" altLang="en-US" dirty="0"/>
              <a:t>法院最後在判決後面列了兩點建議，可能是想呼籲國民、立法者趕快推動修法。</a:t>
            </a:r>
            <a:endParaRPr lang="en-US" altLang="zh-TW" dirty="0"/>
          </a:p>
          <a:p>
            <a:r>
              <a:rPr lang="zh-TW" altLang="en-US" dirty="0"/>
              <a:t>建議：</a:t>
            </a:r>
            <a:endParaRPr lang="en-US" altLang="zh-TW" dirty="0"/>
          </a:p>
          <a:p>
            <a:r>
              <a:rPr lang="en-US" altLang="zh-TW" dirty="0"/>
              <a:t>(</a:t>
            </a:r>
            <a:r>
              <a:rPr lang="zh-TW" altLang="en-US" dirty="0"/>
              <a:t>一</a:t>
            </a:r>
            <a:r>
              <a:rPr lang="en-US" altLang="zh-TW" dirty="0"/>
              <a:t>)</a:t>
            </a:r>
            <a:r>
              <a:rPr lang="zh-TW" altLang="en-US" dirty="0"/>
              <a:t>從速修法提高刑度補破網：網路犯罪日新月異，電影手法成現實；以刑法第</a:t>
            </a:r>
            <a:r>
              <a:rPr lang="en-US" altLang="zh-TW" dirty="0"/>
              <a:t>339</a:t>
            </a:r>
            <a:r>
              <a:rPr lang="zh-TW" altLang="en-US" dirty="0"/>
              <a:t>條之</a:t>
            </a:r>
            <a:r>
              <a:rPr lang="en-US" altLang="zh-TW" dirty="0"/>
              <a:t>2</a:t>
            </a:r>
            <a:r>
              <a:rPr lang="zh-TW" altLang="en-US" dirty="0"/>
              <a:t>「以不正方法由自動付款設備取得他人之物」為例，法定刑只</a:t>
            </a:r>
            <a:r>
              <a:rPr lang="en-US" altLang="zh-TW" dirty="0"/>
              <a:t>3</a:t>
            </a:r>
            <a:r>
              <a:rPr lang="zh-TW" altLang="en-US" dirty="0"/>
              <a:t>年以下有期徒刑、拘役或</a:t>
            </a:r>
            <a:r>
              <a:rPr lang="en-US" altLang="zh-TW" dirty="0"/>
              <a:t>30</a:t>
            </a:r>
            <a:r>
              <a:rPr lang="zh-TW" altLang="en-US" dirty="0"/>
              <a:t>萬元以罰金，當時此類犯罪頂多提款卡盜領，誰會想到，現在遠端遙控讓</a:t>
            </a:r>
            <a:r>
              <a:rPr lang="en-US" altLang="zh-TW" dirty="0"/>
              <a:t>ATM</a:t>
            </a:r>
            <a:r>
              <a:rPr lang="zh-TW" altLang="en-US" dirty="0"/>
              <a:t>吐鈔。</a:t>
            </a:r>
            <a:endParaRPr lang="en-US" altLang="zh-TW" dirty="0"/>
          </a:p>
          <a:p>
            <a:r>
              <a:rPr lang="en-US" altLang="zh-TW" dirty="0"/>
              <a:t>(</a:t>
            </a:r>
            <a:r>
              <a:rPr lang="zh-TW" altLang="en-US" dirty="0"/>
              <a:t>二</a:t>
            </a:r>
            <a:r>
              <a:rPr lang="en-US" altLang="zh-TW" dirty="0"/>
              <a:t>)</a:t>
            </a:r>
            <a:r>
              <a:rPr lang="zh-TW" altLang="en-US" dirty="0"/>
              <a:t>網路犯罪無國界，司法互助有必要性：網路犯罪無國界，以本件第一銀行</a:t>
            </a:r>
            <a:r>
              <a:rPr lang="en-US" altLang="zh-TW" dirty="0"/>
              <a:t>ATM</a:t>
            </a:r>
            <a:r>
              <a:rPr lang="zh-TW" altLang="en-US" dirty="0"/>
              <a:t>盜領案為例，只起訴處理贓款的被告</a:t>
            </a:r>
            <a:r>
              <a:rPr lang="en-US" altLang="zh-TW" dirty="0"/>
              <a:t>3</a:t>
            </a:r>
            <a:r>
              <a:rPr lang="zh-TW" altLang="en-US" dirty="0"/>
              <a:t>人，對於多數已潛逃出境車手及隱身幕後主腦，無法有效追查，國際司法互助有其必要性。</a:t>
            </a:r>
          </a:p>
        </p:txBody>
      </p:sp>
    </p:spTree>
    <p:extLst>
      <p:ext uri="{BB962C8B-B14F-4D97-AF65-F5344CB8AC3E}">
        <p14:creationId xmlns:p14="http://schemas.microsoft.com/office/powerpoint/2010/main" val="216811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243CDE-2365-481A-AE0E-17D615C626D3}"/>
              </a:ext>
            </a:extLst>
          </p:cNvPr>
          <p:cNvSpPr>
            <a:spLocks noGrp="1"/>
          </p:cNvSpPr>
          <p:nvPr>
            <p:ph type="title"/>
          </p:nvPr>
        </p:nvSpPr>
        <p:spPr/>
        <p:txBody>
          <a:bodyPr/>
          <a:lstStyle/>
          <a:p>
            <a:r>
              <a:rPr lang="zh-TW" altLang="en-US" dirty="0"/>
              <a:t>選課惡作劇</a:t>
            </a:r>
          </a:p>
        </p:txBody>
      </p:sp>
      <p:sp>
        <p:nvSpPr>
          <p:cNvPr id="3" name="內容版面配置區 2">
            <a:extLst>
              <a:ext uri="{FF2B5EF4-FFF2-40B4-BE49-F238E27FC236}">
                <a16:creationId xmlns:a16="http://schemas.microsoft.com/office/drawing/2014/main" id="{6F90147D-DF12-4C3A-84A8-1B76E889F6FF}"/>
              </a:ext>
            </a:extLst>
          </p:cNvPr>
          <p:cNvSpPr>
            <a:spLocks noGrp="1"/>
          </p:cNvSpPr>
          <p:nvPr>
            <p:ph idx="1"/>
          </p:nvPr>
        </p:nvSpPr>
        <p:spPr/>
        <p:txBody>
          <a:bodyPr/>
          <a:lstStyle/>
          <a:p>
            <a:r>
              <a:rPr lang="zh-TW" altLang="en-US" dirty="0"/>
              <a:t>刑法第十條第六項</a:t>
            </a:r>
            <a:r>
              <a:rPr lang="en-US" altLang="zh-TW" dirty="0"/>
              <a:t>:</a:t>
            </a:r>
            <a:r>
              <a:rPr lang="zh-TW" altLang="en-US" dirty="0"/>
              <a:t>稱電磁紀錄者，謂以電子、磁性、光學或其他相類之方式所製成，而供電腦處理之紀錄。</a:t>
            </a:r>
            <a:endParaRPr lang="en-US" altLang="zh-TW" dirty="0"/>
          </a:p>
          <a:p>
            <a:r>
              <a:rPr lang="zh-TW" altLang="en-US" dirty="0"/>
              <a:t>刑法第</a:t>
            </a:r>
            <a:r>
              <a:rPr lang="en-US" altLang="zh-TW" dirty="0"/>
              <a:t>358</a:t>
            </a:r>
            <a:r>
              <a:rPr lang="zh-TW" altLang="en-US" dirty="0"/>
              <a:t>條</a:t>
            </a:r>
            <a:r>
              <a:rPr lang="en-US" altLang="zh-TW" dirty="0"/>
              <a:t>:</a:t>
            </a:r>
            <a:r>
              <a:rPr lang="zh-TW" altLang="en-US" dirty="0"/>
              <a:t>無故輸入他人帳號密碼、破解使用電腦之保護措施或利用電腦系統之漏洞，而入侵他人之電腦或其相關設備者，處</a:t>
            </a:r>
            <a:r>
              <a:rPr lang="en-US" altLang="zh-TW" dirty="0"/>
              <a:t>3</a:t>
            </a:r>
            <a:r>
              <a:rPr lang="zh-TW" altLang="en-US" dirty="0"/>
              <a:t>年以下有期徒刑、拘役或科或併科</a:t>
            </a:r>
            <a:r>
              <a:rPr lang="en-US" altLang="zh-TW" dirty="0"/>
              <a:t>10</a:t>
            </a:r>
            <a:r>
              <a:rPr lang="zh-TW" altLang="en-US" dirty="0"/>
              <a:t>萬元以下罰金。</a:t>
            </a:r>
            <a:endParaRPr lang="en-US" altLang="zh-TW" dirty="0"/>
          </a:p>
          <a:p>
            <a:r>
              <a:rPr lang="zh-TW" altLang="en-US" dirty="0"/>
              <a:t>刑法第</a:t>
            </a:r>
            <a:r>
              <a:rPr lang="en-US" altLang="zh-TW" dirty="0"/>
              <a:t>359</a:t>
            </a:r>
            <a:r>
              <a:rPr lang="zh-TW" altLang="en-US" dirty="0"/>
              <a:t>條</a:t>
            </a:r>
            <a:r>
              <a:rPr lang="en-US" altLang="zh-TW" dirty="0"/>
              <a:t>:</a:t>
            </a:r>
            <a:r>
              <a:rPr lang="zh-TW" altLang="en-US" dirty="0"/>
              <a:t>無故取得、刪除或變更他人電腦或其相關設備之電磁紀錄，致生損害於公眾或他人者，處</a:t>
            </a:r>
            <a:r>
              <a:rPr lang="en-US" altLang="zh-TW" dirty="0"/>
              <a:t>5</a:t>
            </a:r>
            <a:r>
              <a:rPr lang="zh-TW" altLang="en-US" dirty="0"/>
              <a:t>年以下有期徒刑、拘役或科或併科</a:t>
            </a:r>
            <a:r>
              <a:rPr lang="en-US" altLang="zh-TW" dirty="0"/>
              <a:t>20</a:t>
            </a:r>
            <a:r>
              <a:rPr lang="zh-TW" altLang="en-US" dirty="0"/>
              <a:t>萬元以下罰金。</a:t>
            </a:r>
            <a:endParaRPr lang="en-US" altLang="zh-TW" dirty="0"/>
          </a:p>
        </p:txBody>
      </p:sp>
    </p:spTree>
    <p:extLst>
      <p:ext uri="{BB962C8B-B14F-4D97-AF65-F5344CB8AC3E}">
        <p14:creationId xmlns:p14="http://schemas.microsoft.com/office/powerpoint/2010/main" val="3613551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案外案：</a:t>
            </a:r>
            <a:r>
              <a:rPr lang="zh-TW" altLang="en-US" b="1" dirty="0"/>
              <a:t>撿到</a:t>
            </a:r>
            <a:r>
              <a:rPr lang="en-US" altLang="zh-TW" b="1" dirty="0"/>
              <a:t>454</a:t>
            </a:r>
            <a:r>
              <a:rPr lang="zh-TW" altLang="en-US" b="1" dirty="0"/>
              <a:t>萬遲還 柯男觸搬運贓物罪</a:t>
            </a:r>
            <a:endParaRPr lang="zh-TW" altLang="en-US" dirty="0"/>
          </a:p>
        </p:txBody>
      </p:sp>
      <p:sp>
        <p:nvSpPr>
          <p:cNvPr id="3" name="內容版面配置區 2"/>
          <p:cNvSpPr>
            <a:spLocks noGrp="1"/>
          </p:cNvSpPr>
          <p:nvPr>
            <p:ph sz="quarter" idx="13"/>
          </p:nvPr>
        </p:nvSpPr>
        <p:spPr/>
        <p:txBody>
          <a:bodyPr>
            <a:normAutofit lnSpcReduction="10000"/>
          </a:bodyPr>
          <a:lstStyle/>
          <a:p>
            <a:r>
              <a:rPr lang="en-US" altLang="zh-TW" dirty="0">
                <a:hlinkClick r:id="rId2"/>
              </a:rPr>
              <a:t>http://news.ltn.com.tw/news/focus/paper/1013454</a:t>
            </a:r>
            <a:endParaRPr lang="en-US" altLang="zh-TW" dirty="0"/>
          </a:p>
          <a:p>
            <a:r>
              <a:rPr lang="zh-TW" altLang="en-US" dirty="0"/>
              <a:t>第一銀行ＡＴＭ被駭盜領案，警方前天白天在北市內湖區西湖公園，尋獲主嫌安卓斯藏放的贓款一二六三萬元，沒想到柯姓男子比警方更早一步，前天早晨七點多就找到兩袋贓款，且故意只拿走小袋的四百五十四萬元，大袋留在原地，拖了十四個小時後，前天深夜才向警方交出這筆錢，且自稱拾金不昧，因疑點重重，警方決定用比侵占遺失物罪更重的「搬運贓物罪」查辦，萬一成立，六十五歲的柯男不但分不到一成報酬金，還面臨刑罰，那就會是史上最衰的「拾金不昧」者！</a:t>
            </a:r>
            <a:endParaRPr lang="en-US" altLang="zh-TW" dirty="0"/>
          </a:p>
          <a:p>
            <a:r>
              <a:rPr lang="zh-TW" altLang="en-US" dirty="0"/>
              <a:t>柯德林所涉侵占罪業經台灣士林地方法院檢察署檢察官於</a:t>
            </a:r>
            <a:r>
              <a:rPr lang="en-US" altLang="zh-TW" dirty="0"/>
              <a:t>105</a:t>
            </a:r>
            <a:r>
              <a:rPr lang="zh-TW" altLang="en-US" dirty="0"/>
              <a:t>年</a:t>
            </a:r>
            <a:r>
              <a:rPr lang="en-US" altLang="zh-TW" dirty="0"/>
              <a:t>12</a:t>
            </a:r>
            <a:r>
              <a:rPr lang="zh-TW" altLang="en-US" dirty="0"/>
              <a:t>月</a:t>
            </a:r>
            <a:r>
              <a:rPr lang="en-US" altLang="zh-TW" dirty="0"/>
              <a:t>9</a:t>
            </a:r>
            <a:r>
              <a:rPr lang="zh-TW" altLang="en-US" dirty="0"/>
              <a:t>日以</a:t>
            </a:r>
            <a:r>
              <a:rPr lang="en-US" altLang="zh-TW" dirty="0"/>
              <a:t>105</a:t>
            </a:r>
            <a:r>
              <a:rPr lang="zh-TW" altLang="en-US" dirty="0"/>
              <a:t>年度偵字第</a:t>
            </a:r>
            <a:r>
              <a:rPr lang="en-US" altLang="zh-TW" dirty="0"/>
              <a:t>15120</a:t>
            </a:r>
            <a:r>
              <a:rPr lang="zh-TW" altLang="en-US" dirty="0"/>
              <a:t>號提起公訴</a:t>
            </a:r>
          </a:p>
        </p:txBody>
      </p:sp>
    </p:spTree>
    <p:extLst>
      <p:ext uri="{BB962C8B-B14F-4D97-AF65-F5344CB8AC3E}">
        <p14:creationId xmlns:p14="http://schemas.microsoft.com/office/powerpoint/2010/main" val="3094065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32" name="Freeform 6" title="scalloped circle">
            <a:extLst>
              <a:ext uri="{FF2B5EF4-FFF2-40B4-BE49-F238E27FC236}">
                <a16:creationId xmlns:a16="http://schemas.microsoft.com/office/drawing/2014/main" id="{BB8C1D0E-0B06-46C9-A8BD-A8E13FF993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4" name="Rectangle 33" title="left edge border">
            <a:extLst>
              <a:ext uri="{FF2B5EF4-FFF2-40B4-BE49-F238E27FC236}">
                <a16:creationId xmlns:a16="http://schemas.microsoft.com/office/drawing/2014/main" id="{7D1ADC4A-8537-4084-99C7-F8D378A640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0E6FD24-FC15-4419-B4F8-87A6F572CC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E2004CB-520C-4EB0-8EB4-5A457A3C83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362574" y="0"/>
            <a:ext cx="76202" cy="6858000"/>
          </a:xfrm>
          <a:prstGeom prst="rect">
            <a:avLst/>
          </a:prstGeom>
          <a:solidFill>
            <a:schemeClr val="bg2"/>
          </a:solidFill>
          <a:ln w="0">
            <a:noFill/>
            <a:prstDash val="solid"/>
            <a:round/>
            <a:headEnd/>
            <a:tailEnd/>
          </a:ln>
        </p:spPr>
        <p:txBody>
          <a:bodyPr rtlCol="0" anchor="ctr"/>
          <a:lstStyle/>
          <a:p>
            <a:pPr algn="ctr"/>
            <a:endParaRPr lang="en-US"/>
          </a:p>
        </p:txBody>
      </p:sp>
      <p:pic>
        <p:nvPicPr>
          <p:cNvPr id="4" name="圖片 3">
            <a:extLst>
              <a:ext uri="{FF2B5EF4-FFF2-40B4-BE49-F238E27FC236}">
                <a16:creationId xmlns:a16="http://schemas.microsoft.com/office/drawing/2014/main" id="{C07BE248-EAAC-4E3F-B5CC-2B89C0C6557F}"/>
              </a:ext>
            </a:extLst>
          </p:cNvPr>
          <p:cNvPicPr>
            <a:picLocks noChangeAspect="1"/>
          </p:cNvPicPr>
          <p:nvPr/>
        </p:nvPicPr>
        <p:blipFill rotWithShape="1">
          <a:blip r:embed="rId2">
            <a:extLst>
              <a:ext uri="{28A0092B-C50C-407E-A947-70E740481C1C}">
                <a14:useLocalDpi xmlns:a14="http://schemas.microsoft.com/office/drawing/2010/main" val="0"/>
              </a:ext>
            </a:extLst>
          </a:blip>
          <a:srcRect l="15772" r="16570" b="-1"/>
          <a:stretch/>
        </p:blipFill>
        <p:spPr>
          <a:xfrm>
            <a:off x="211015" y="762000"/>
            <a:ext cx="4994031" cy="4911969"/>
          </a:xfrm>
          <a:prstGeom prst="rect">
            <a:avLst/>
          </a:prstGeom>
        </p:spPr>
      </p:pic>
      <p:sp>
        <p:nvSpPr>
          <p:cNvPr id="40" name="Freeform 14" title="scalloped circle">
            <a:extLst>
              <a:ext uri="{FF2B5EF4-FFF2-40B4-BE49-F238E27FC236}">
                <a16:creationId xmlns:a16="http://schemas.microsoft.com/office/drawing/2014/main" id="{F90D41EE-859E-4D0B-8464-D44C2B4D6E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5362575" cy="6858000"/>
          </a:xfrm>
          <a:custGeom>
            <a:avLst/>
            <a:gdLst>
              <a:gd name="connsiteX0" fmla="*/ 0 w 5362575"/>
              <a:gd name="connsiteY0" fmla="*/ 0 h 6858000"/>
              <a:gd name="connsiteX1" fmla="*/ 5362575 w 5362575"/>
              <a:gd name="connsiteY1" fmla="*/ 0 h 6858000"/>
              <a:gd name="connsiteX2" fmla="*/ 5362575 w 5362575"/>
              <a:gd name="connsiteY2" fmla="*/ 6858000 h 6858000"/>
              <a:gd name="connsiteX3" fmla="*/ 0 w 5362575"/>
              <a:gd name="connsiteY3" fmla="*/ 6858000 h 6858000"/>
              <a:gd name="connsiteX4" fmla="*/ 0 w 5362575"/>
              <a:gd name="connsiteY4" fmla="*/ 0 h 6858000"/>
              <a:gd name="connsiteX5" fmla="*/ 2681287 w 5362575"/>
              <a:gd name="connsiteY5" fmla="*/ 857250 h 6858000"/>
              <a:gd name="connsiteX6" fmla="*/ 2636249 w 5362575"/>
              <a:gd name="connsiteY6" fmla="*/ 861472 h 6858000"/>
              <a:gd name="connsiteX7" fmla="*/ 2592618 w 5362575"/>
              <a:gd name="connsiteY7" fmla="*/ 872732 h 6858000"/>
              <a:gd name="connsiteX8" fmla="*/ 2550395 w 5362575"/>
              <a:gd name="connsiteY8" fmla="*/ 889621 h 6858000"/>
              <a:gd name="connsiteX9" fmla="*/ 2506764 w 5362575"/>
              <a:gd name="connsiteY9" fmla="*/ 910733 h 6858000"/>
              <a:gd name="connsiteX10" fmla="*/ 2465948 w 5362575"/>
              <a:gd name="connsiteY10" fmla="*/ 934660 h 6858000"/>
              <a:gd name="connsiteX11" fmla="*/ 2423725 w 5362575"/>
              <a:gd name="connsiteY11" fmla="*/ 959994 h 6858000"/>
              <a:gd name="connsiteX12" fmla="*/ 2381501 w 5362575"/>
              <a:gd name="connsiteY12" fmla="*/ 982513 h 6858000"/>
              <a:gd name="connsiteX13" fmla="*/ 2339278 w 5362575"/>
              <a:gd name="connsiteY13" fmla="*/ 1005032 h 6858000"/>
              <a:gd name="connsiteX14" fmla="*/ 2297055 w 5362575"/>
              <a:gd name="connsiteY14" fmla="*/ 1021921 h 6858000"/>
              <a:gd name="connsiteX15" fmla="*/ 2253424 w 5362575"/>
              <a:gd name="connsiteY15" fmla="*/ 1033181 h 6858000"/>
              <a:gd name="connsiteX16" fmla="*/ 2209793 w 5362575"/>
              <a:gd name="connsiteY16" fmla="*/ 1038811 h 6858000"/>
              <a:gd name="connsiteX17" fmla="*/ 2163347 w 5362575"/>
              <a:gd name="connsiteY17" fmla="*/ 1038811 h 6858000"/>
              <a:gd name="connsiteX18" fmla="*/ 2115494 w 5362575"/>
              <a:gd name="connsiteY18" fmla="*/ 1035996 h 6858000"/>
              <a:gd name="connsiteX19" fmla="*/ 2067641 w 5362575"/>
              <a:gd name="connsiteY19" fmla="*/ 1030366 h 6858000"/>
              <a:gd name="connsiteX20" fmla="*/ 2019788 w 5362575"/>
              <a:gd name="connsiteY20" fmla="*/ 1023329 h 6858000"/>
              <a:gd name="connsiteX21" fmla="*/ 1971934 w 5362575"/>
              <a:gd name="connsiteY21" fmla="*/ 1017699 h 6858000"/>
              <a:gd name="connsiteX22" fmla="*/ 1924081 w 5362575"/>
              <a:gd name="connsiteY22" fmla="*/ 1013477 h 6858000"/>
              <a:gd name="connsiteX23" fmla="*/ 1879043 w 5362575"/>
              <a:gd name="connsiteY23" fmla="*/ 1014884 h 6858000"/>
              <a:gd name="connsiteX24" fmla="*/ 1835412 w 5362575"/>
              <a:gd name="connsiteY24" fmla="*/ 1020514 h 6858000"/>
              <a:gd name="connsiteX25" fmla="*/ 1793189 w 5362575"/>
              <a:gd name="connsiteY25" fmla="*/ 1033181 h 6858000"/>
              <a:gd name="connsiteX26" fmla="*/ 1758003 w 5362575"/>
              <a:gd name="connsiteY26" fmla="*/ 1051478 h 6858000"/>
              <a:gd name="connsiteX27" fmla="*/ 1724224 w 5362575"/>
              <a:gd name="connsiteY27" fmla="*/ 1075404 h 6858000"/>
              <a:gd name="connsiteX28" fmla="*/ 1694668 w 5362575"/>
              <a:gd name="connsiteY28" fmla="*/ 1103553 h 6858000"/>
              <a:gd name="connsiteX29" fmla="*/ 1665111 w 5362575"/>
              <a:gd name="connsiteY29" fmla="*/ 1135924 h 6858000"/>
              <a:gd name="connsiteX30" fmla="*/ 1638370 w 5362575"/>
              <a:gd name="connsiteY30" fmla="*/ 1169703 h 6858000"/>
              <a:gd name="connsiteX31" fmla="*/ 1611628 w 5362575"/>
              <a:gd name="connsiteY31" fmla="*/ 1204889 h 6858000"/>
              <a:gd name="connsiteX32" fmla="*/ 1584887 w 5362575"/>
              <a:gd name="connsiteY32" fmla="*/ 1240075 h 6858000"/>
              <a:gd name="connsiteX33" fmla="*/ 1558145 w 5362575"/>
              <a:gd name="connsiteY33" fmla="*/ 1273854 h 6858000"/>
              <a:gd name="connsiteX34" fmla="*/ 1529996 w 5362575"/>
              <a:gd name="connsiteY34" fmla="*/ 1306225 h 6858000"/>
              <a:gd name="connsiteX35" fmla="*/ 1497625 w 5362575"/>
              <a:gd name="connsiteY35" fmla="*/ 1334374 h 6858000"/>
              <a:gd name="connsiteX36" fmla="*/ 1466661 w 5362575"/>
              <a:gd name="connsiteY36" fmla="*/ 1359708 h 6858000"/>
              <a:gd name="connsiteX37" fmla="*/ 1431475 w 5362575"/>
              <a:gd name="connsiteY37" fmla="*/ 1379412 h 6858000"/>
              <a:gd name="connsiteX38" fmla="*/ 1393474 w 5362575"/>
              <a:gd name="connsiteY38" fmla="*/ 1396302 h 6858000"/>
              <a:gd name="connsiteX39" fmla="*/ 1352658 w 5362575"/>
              <a:gd name="connsiteY39" fmla="*/ 1410376 h 6858000"/>
              <a:gd name="connsiteX40" fmla="*/ 1310435 w 5362575"/>
              <a:gd name="connsiteY40" fmla="*/ 1423043 h 6858000"/>
              <a:gd name="connsiteX41" fmla="*/ 1268212 w 5362575"/>
              <a:gd name="connsiteY41" fmla="*/ 1434303 h 6858000"/>
              <a:gd name="connsiteX42" fmla="*/ 1224581 w 5362575"/>
              <a:gd name="connsiteY42" fmla="*/ 1445562 h 6858000"/>
              <a:gd name="connsiteX43" fmla="*/ 1183765 w 5362575"/>
              <a:gd name="connsiteY43" fmla="*/ 1458229 h 6858000"/>
              <a:gd name="connsiteX44" fmla="*/ 1142949 w 5362575"/>
              <a:gd name="connsiteY44" fmla="*/ 1472304 h 6858000"/>
              <a:gd name="connsiteX45" fmla="*/ 1104948 w 5362575"/>
              <a:gd name="connsiteY45" fmla="*/ 1489193 h 6858000"/>
              <a:gd name="connsiteX46" fmla="*/ 1071169 w 5362575"/>
              <a:gd name="connsiteY46" fmla="*/ 1510305 h 6858000"/>
              <a:gd name="connsiteX47" fmla="*/ 1040205 w 5362575"/>
              <a:gd name="connsiteY47" fmla="*/ 1535639 h 6858000"/>
              <a:gd name="connsiteX48" fmla="*/ 1014871 w 5362575"/>
              <a:gd name="connsiteY48" fmla="*/ 1566603 h 6858000"/>
              <a:gd name="connsiteX49" fmla="*/ 993760 w 5362575"/>
              <a:gd name="connsiteY49" fmla="*/ 1600381 h 6858000"/>
              <a:gd name="connsiteX50" fmla="*/ 976870 w 5362575"/>
              <a:gd name="connsiteY50" fmla="*/ 1638382 h 6858000"/>
              <a:gd name="connsiteX51" fmla="*/ 962796 w 5362575"/>
              <a:gd name="connsiteY51" fmla="*/ 1679198 h 6858000"/>
              <a:gd name="connsiteX52" fmla="*/ 950129 w 5362575"/>
              <a:gd name="connsiteY52" fmla="*/ 1720014 h 6858000"/>
              <a:gd name="connsiteX53" fmla="*/ 938869 w 5362575"/>
              <a:gd name="connsiteY53" fmla="*/ 1763645 h 6858000"/>
              <a:gd name="connsiteX54" fmla="*/ 927610 w 5362575"/>
              <a:gd name="connsiteY54" fmla="*/ 1805868 h 6858000"/>
              <a:gd name="connsiteX55" fmla="*/ 914943 w 5362575"/>
              <a:gd name="connsiteY55" fmla="*/ 1848092 h 6858000"/>
              <a:gd name="connsiteX56" fmla="*/ 900868 w 5362575"/>
              <a:gd name="connsiteY56" fmla="*/ 1888908 h 6858000"/>
              <a:gd name="connsiteX57" fmla="*/ 883979 w 5362575"/>
              <a:gd name="connsiteY57" fmla="*/ 1926909 h 6858000"/>
              <a:gd name="connsiteX58" fmla="*/ 864275 w 5362575"/>
              <a:gd name="connsiteY58" fmla="*/ 1962095 h 6858000"/>
              <a:gd name="connsiteX59" fmla="*/ 838941 w 5362575"/>
              <a:gd name="connsiteY59" fmla="*/ 1993059 h 6858000"/>
              <a:gd name="connsiteX60" fmla="*/ 810792 w 5362575"/>
              <a:gd name="connsiteY60" fmla="*/ 2025430 h 6858000"/>
              <a:gd name="connsiteX61" fmla="*/ 778420 w 5362575"/>
              <a:gd name="connsiteY61" fmla="*/ 2053579 h 6858000"/>
              <a:gd name="connsiteX62" fmla="*/ 743234 w 5362575"/>
              <a:gd name="connsiteY62" fmla="*/ 2080320 h 6858000"/>
              <a:gd name="connsiteX63" fmla="*/ 708048 w 5362575"/>
              <a:gd name="connsiteY63" fmla="*/ 2107062 h 6858000"/>
              <a:gd name="connsiteX64" fmla="*/ 672862 w 5362575"/>
              <a:gd name="connsiteY64" fmla="*/ 2133803 h 6858000"/>
              <a:gd name="connsiteX65" fmla="*/ 639083 w 5362575"/>
              <a:gd name="connsiteY65" fmla="*/ 2160545 h 6858000"/>
              <a:gd name="connsiteX66" fmla="*/ 606712 w 5362575"/>
              <a:gd name="connsiteY66" fmla="*/ 2190101 h 6858000"/>
              <a:gd name="connsiteX67" fmla="*/ 578563 w 5362575"/>
              <a:gd name="connsiteY67" fmla="*/ 2219658 h 6858000"/>
              <a:gd name="connsiteX68" fmla="*/ 554637 w 5362575"/>
              <a:gd name="connsiteY68" fmla="*/ 2253436 h 6858000"/>
              <a:gd name="connsiteX69" fmla="*/ 536340 w 5362575"/>
              <a:gd name="connsiteY69" fmla="*/ 2288622 h 6858000"/>
              <a:gd name="connsiteX70" fmla="*/ 523673 w 5362575"/>
              <a:gd name="connsiteY70" fmla="*/ 2330846 h 6858000"/>
              <a:gd name="connsiteX71" fmla="*/ 518043 w 5362575"/>
              <a:gd name="connsiteY71" fmla="*/ 2374477 h 6858000"/>
              <a:gd name="connsiteX72" fmla="*/ 516635 w 5362575"/>
              <a:gd name="connsiteY72" fmla="*/ 2419515 h 6858000"/>
              <a:gd name="connsiteX73" fmla="*/ 520858 w 5362575"/>
              <a:gd name="connsiteY73" fmla="*/ 2467368 h 6858000"/>
              <a:gd name="connsiteX74" fmla="*/ 526488 w 5362575"/>
              <a:gd name="connsiteY74" fmla="*/ 2515221 h 6858000"/>
              <a:gd name="connsiteX75" fmla="*/ 533525 w 5362575"/>
              <a:gd name="connsiteY75" fmla="*/ 2563074 h 6858000"/>
              <a:gd name="connsiteX76" fmla="*/ 539155 w 5362575"/>
              <a:gd name="connsiteY76" fmla="*/ 2610927 h 6858000"/>
              <a:gd name="connsiteX77" fmla="*/ 541970 w 5362575"/>
              <a:gd name="connsiteY77" fmla="*/ 2658781 h 6858000"/>
              <a:gd name="connsiteX78" fmla="*/ 541970 w 5362575"/>
              <a:gd name="connsiteY78" fmla="*/ 2705226 h 6858000"/>
              <a:gd name="connsiteX79" fmla="*/ 536340 w 5362575"/>
              <a:gd name="connsiteY79" fmla="*/ 2748857 h 6858000"/>
              <a:gd name="connsiteX80" fmla="*/ 525080 w 5362575"/>
              <a:gd name="connsiteY80" fmla="*/ 2792488 h 6858000"/>
              <a:gd name="connsiteX81" fmla="*/ 508191 w 5362575"/>
              <a:gd name="connsiteY81" fmla="*/ 2833304 h 6858000"/>
              <a:gd name="connsiteX82" fmla="*/ 487079 w 5362575"/>
              <a:gd name="connsiteY82" fmla="*/ 2875527 h 6858000"/>
              <a:gd name="connsiteX83" fmla="*/ 463153 w 5362575"/>
              <a:gd name="connsiteY83" fmla="*/ 2917751 h 6858000"/>
              <a:gd name="connsiteX84" fmla="*/ 437819 w 5362575"/>
              <a:gd name="connsiteY84" fmla="*/ 2959974 h 6858000"/>
              <a:gd name="connsiteX85" fmla="*/ 413892 w 5362575"/>
              <a:gd name="connsiteY85" fmla="*/ 3000790 h 6858000"/>
              <a:gd name="connsiteX86" fmla="*/ 392780 w 5362575"/>
              <a:gd name="connsiteY86" fmla="*/ 3044421 h 6858000"/>
              <a:gd name="connsiteX87" fmla="*/ 375891 w 5362575"/>
              <a:gd name="connsiteY87" fmla="*/ 3086644 h 6858000"/>
              <a:gd name="connsiteX88" fmla="*/ 364631 w 5362575"/>
              <a:gd name="connsiteY88" fmla="*/ 3130275 h 6858000"/>
              <a:gd name="connsiteX89" fmla="*/ 360409 w 5362575"/>
              <a:gd name="connsiteY89" fmla="*/ 3175313 h 6858000"/>
              <a:gd name="connsiteX90" fmla="*/ 364631 w 5362575"/>
              <a:gd name="connsiteY90" fmla="*/ 3220351 h 6858000"/>
              <a:gd name="connsiteX91" fmla="*/ 375891 w 5362575"/>
              <a:gd name="connsiteY91" fmla="*/ 3263982 h 6858000"/>
              <a:gd name="connsiteX92" fmla="*/ 392780 w 5362575"/>
              <a:gd name="connsiteY92" fmla="*/ 3306206 h 6858000"/>
              <a:gd name="connsiteX93" fmla="*/ 413892 w 5362575"/>
              <a:gd name="connsiteY93" fmla="*/ 3349836 h 6858000"/>
              <a:gd name="connsiteX94" fmla="*/ 437819 w 5362575"/>
              <a:gd name="connsiteY94" fmla="*/ 3390652 h 6858000"/>
              <a:gd name="connsiteX95" fmla="*/ 463153 w 5362575"/>
              <a:gd name="connsiteY95" fmla="*/ 3432876 h 6858000"/>
              <a:gd name="connsiteX96" fmla="*/ 487079 w 5362575"/>
              <a:gd name="connsiteY96" fmla="*/ 3475099 h 6858000"/>
              <a:gd name="connsiteX97" fmla="*/ 508191 w 5362575"/>
              <a:gd name="connsiteY97" fmla="*/ 3517322 h 6858000"/>
              <a:gd name="connsiteX98" fmla="*/ 525080 w 5362575"/>
              <a:gd name="connsiteY98" fmla="*/ 3558138 h 6858000"/>
              <a:gd name="connsiteX99" fmla="*/ 536340 w 5362575"/>
              <a:gd name="connsiteY99" fmla="*/ 3601769 h 6858000"/>
              <a:gd name="connsiteX100" fmla="*/ 541970 w 5362575"/>
              <a:gd name="connsiteY100" fmla="*/ 3645400 h 6858000"/>
              <a:gd name="connsiteX101" fmla="*/ 541970 w 5362575"/>
              <a:gd name="connsiteY101" fmla="*/ 3691846 h 6858000"/>
              <a:gd name="connsiteX102" fmla="*/ 539155 w 5362575"/>
              <a:gd name="connsiteY102" fmla="*/ 3739699 h 6858000"/>
              <a:gd name="connsiteX103" fmla="*/ 533525 w 5362575"/>
              <a:gd name="connsiteY103" fmla="*/ 3787552 h 6858000"/>
              <a:gd name="connsiteX104" fmla="*/ 526488 w 5362575"/>
              <a:gd name="connsiteY104" fmla="*/ 3835405 h 6858000"/>
              <a:gd name="connsiteX105" fmla="*/ 520858 w 5362575"/>
              <a:gd name="connsiteY105" fmla="*/ 3883258 h 6858000"/>
              <a:gd name="connsiteX106" fmla="*/ 516635 w 5362575"/>
              <a:gd name="connsiteY106" fmla="*/ 3931111 h 6858000"/>
              <a:gd name="connsiteX107" fmla="*/ 518043 w 5362575"/>
              <a:gd name="connsiteY107" fmla="*/ 3976150 h 6858000"/>
              <a:gd name="connsiteX108" fmla="*/ 523673 w 5362575"/>
              <a:gd name="connsiteY108" fmla="*/ 4019781 h 6858000"/>
              <a:gd name="connsiteX109" fmla="*/ 536340 w 5362575"/>
              <a:gd name="connsiteY109" fmla="*/ 4062004 h 6858000"/>
              <a:gd name="connsiteX110" fmla="*/ 554637 w 5362575"/>
              <a:gd name="connsiteY110" fmla="*/ 4097190 h 6858000"/>
              <a:gd name="connsiteX111" fmla="*/ 578563 w 5362575"/>
              <a:gd name="connsiteY111" fmla="*/ 4130969 h 6858000"/>
              <a:gd name="connsiteX112" fmla="*/ 606712 w 5362575"/>
              <a:gd name="connsiteY112" fmla="*/ 4160525 h 6858000"/>
              <a:gd name="connsiteX113" fmla="*/ 639083 w 5362575"/>
              <a:gd name="connsiteY113" fmla="*/ 4190081 h 6858000"/>
              <a:gd name="connsiteX114" fmla="*/ 672862 w 5362575"/>
              <a:gd name="connsiteY114" fmla="*/ 4216823 h 6858000"/>
              <a:gd name="connsiteX115" fmla="*/ 708048 w 5362575"/>
              <a:gd name="connsiteY115" fmla="*/ 4243564 h 6858000"/>
              <a:gd name="connsiteX116" fmla="*/ 743234 w 5362575"/>
              <a:gd name="connsiteY116" fmla="*/ 4270306 h 6858000"/>
              <a:gd name="connsiteX117" fmla="*/ 778420 w 5362575"/>
              <a:gd name="connsiteY117" fmla="*/ 4297047 h 6858000"/>
              <a:gd name="connsiteX118" fmla="*/ 810792 w 5362575"/>
              <a:gd name="connsiteY118" fmla="*/ 4325196 h 6858000"/>
              <a:gd name="connsiteX119" fmla="*/ 838941 w 5362575"/>
              <a:gd name="connsiteY119" fmla="*/ 4357567 h 6858000"/>
              <a:gd name="connsiteX120" fmla="*/ 864275 w 5362575"/>
              <a:gd name="connsiteY120" fmla="*/ 4388531 h 6858000"/>
              <a:gd name="connsiteX121" fmla="*/ 883979 w 5362575"/>
              <a:gd name="connsiteY121" fmla="*/ 4423717 h 6858000"/>
              <a:gd name="connsiteX122" fmla="*/ 900868 w 5362575"/>
              <a:gd name="connsiteY122" fmla="*/ 4461718 h 6858000"/>
              <a:gd name="connsiteX123" fmla="*/ 914943 w 5362575"/>
              <a:gd name="connsiteY123" fmla="*/ 4502534 h 6858000"/>
              <a:gd name="connsiteX124" fmla="*/ 927610 w 5362575"/>
              <a:gd name="connsiteY124" fmla="*/ 4544758 h 6858000"/>
              <a:gd name="connsiteX125" fmla="*/ 938869 w 5362575"/>
              <a:gd name="connsiteY125" fmla="*/ 4586981 h 6858000"/>
              <a:gd name="connsiteX126" fmla="*/ 950129 w 5362575"/>
              <a:gd name="connsiteY126" fmla="*/ 4630612 h 6858000"/>
              <a:gd name="connsiteX127" fmla="*/ 962796 w 5362575"/>
              <a:gd name="connsiteY127" fmla="*/ 4671428 h 6858000"/>
              <a:gd name="connsiteX128" fmla="*/ 976870 w 5362575"/>
              <a:gd name="connsiteY128" fmla="*/ 4712244 h 6858000"/>
              <a:gd name="connsiteX129" fmla="*/ 993760 w 5362575"/>
              <a:gd name="connsiteY129" fmla="*/ 4750245 h 6858000"/>
              <a:gd name="connsiteX130" fmla="*/ 1014871 w 5362575"/>
              <a:gd name="connsiteY130" fmla="*/ 4784024 h 6858000"/>
              <a:gd name="connsiteX131" fmla="*/ 1040205 w 5362575"/>
              <a:gd name="connsiteY131" fmla="*/ 4814987 h 6858000"/>
              <a:gd name="connsiteX132" fmla="*/ 1071169 w 5362575"/>
              <a:gd name="connsiteY132" fmla="*/ 4840321 h 6858000"/>
              <a:gd name="connsiteX133" fmla="*/ 1104948 w 5362575"/>
              <a:gd name="connsiteY133" fmla="*/ 4861433 h 6858000"/>
              <a:gd name="connsiteX134" fmla="*/ 1142949 w 5362575"/>
              <a:gd name="connsiteY134" fmla="*/ 4878322 h 6858000"/>
              <a:gd name="connsiteX135" fmla="*/ 1183765 w 5362575"/>
              <a:gd name="connsiteY135" fmla="*/ 4892397 h 6858000"/>
              <a:gd name="connsiteX136" fmla="*/ 1224581 w 5362575"/>
              <a:gd name="connsiteY136" fmla="*/ 4905064 h 6858000"/>
              <a:gd name="connsiteX137" fmla="*/ 1268212 w 5362575"/>
              <a:gd name="connsiteY137" fmla="*/ 4916323 h 6858000"/>
              <a:gd name="connsiteX138" fmla="*/ 1310435 w 5362575"/>
              <a:gd name="connsiteY138" fmla="*/ 4927583 h 6858000"/>
              <a:gd name="connsiteX139" fmla="*/ 1352658 w 5362575"/>
              <a:gd name="connsiteY139" fmla="*/ 4940250 h 6858000"/>
              <a:gd name="connsiteX140" fmla="*/ 1393474 w 5362575"/>
              <a:gd name="connsiteY140" fmla="*/ 4954324 h 6858000"/>
              <a:gd name="connsiteX141" fmla="*/ 1431475 w 5362575"/>
              <a:gd name="connsiteY141" fmla="*/ 4971214 h 6858000"/>
              <a:gd name="connsiteX142" fmla="*/ 1466661 w 5362575"/>
              <a:gd name="connsiteY142" fmla="*/ 4990918 h 6858000"/>
              <a:gd name="connsiteX143" fmla="*/ 1497625 w 5362575"/>
              <a:gd name="connsiteY143" fmla="*/ 5016252 h 6858000"/>
              <a:gd name="connsiteX144" fmla="*/ 1529996 w 5362575"/>
              <a:gd name="connsiteY144" fmla="*/ 5044401 h 6858000"/>
              <a:gd name="connsiteX145" fmla="*/ 1558145 w 5362575"/>
              <a:gd name="connsiteY145" fmla="*/ 5076772 h 6858000"/>
              <a:gd name="connsiteX146" fmla="*/ 1584887 w 5362575"/>
              <a:gd name="connsiteY146" fmla="*/ 5110551 h 6858000"/>
              <a:gd name="connsiteX147" fmla="*/ 1611628 w 5362575"/>
              <a:gd name="connsiteY147" fmla="*/ 5145737 h 6858000"/>
              <a:gd name="connsiteX148" fmla="*/ 1638370 w 5362575"/>
              <a:gd name="connsiteY148" fmla="*/ 5180923 h 6858000"/>
              <a:gd name="connsiteX149" fmla="*/ 1665111 w 5362575"/>
              <a:gd name="connsiteY149" fmla="*/ 5214702 h 6858000"/>
              <a:gd name="connsiteX150" fmla="*/ 1694668 w 5362575"/>
              <a:gd name="connsiteY150" fmla="*/ 5247073 h 6858000"/>
              <a:gd name="connsiteX151" fmla="*/ 1724224 w 5362575"/>
              <a:gd name="connsiteY151" fmla="*/ 5275222 h 6858000"/>
              <a:gd name="connsiteX152" fmla="*/ 1758003 w 5362575"/>
              <a:gd name="connsiteY152" fmla="*/ 5299149 h 6858000"/>
              <a:gd name="connsiteX153" fmla="*/ 1793189 w 5362575"/>
              <a:gd name="connsiteY153" fmla="*/ 5317446 h 6858000"/>
              <a:gd name="connsiteX154" fmla="*/ 1835412 w 5362575"/>
              <a:gd name="connsiteY154" fmla="*/ 5330113 h 6858000"/>
              <a:gd name="connsiteX155" fmla="*/ 1879043 w 5362575"/>
              <a:gd name="connsiteY155" fmla="*/ 5335742 h 6858000"/>
              <a:gd name="connsiteX156" fmla="*/ 1924081 w 5362575"/>
              <a:gd name="connsiteY156" fmla="*/ 5337150 h 6858000"/>
              <a:gd name="connsiteX157" fmla="*/ 1971934 w 5362575"/>
              <a:gd name="connsiteY157" fmla="*/ 5332927 h 6858000"/>
              <a:gd name="connsiteX158" fmla="*/ 2019788 w 5362575"/>
              <a:gd name="connsiteY158" fmla="*/ 5327298 h 6858000"/>
              <a:gd name="connsiteX159" fmla="*/ 2067641 w 5362575"/>
              <a:gd name="connsiteY159" fmla="*/ 5320260 h 6858000"/>
              <a:gd name="connsiteX160" fmla="*/ 2115494 w 5362575"/>
              <a:gd name="connsiteY160" fmla="*/ 5314631 h 6858000"/>
              <a:gd name="connsiteX161" fmla="*/ 2163347 w 5362575"/>
              <a:gd name="connsiteY161" fmla="*/ 5311816 h 6858000"/>
              <a:gd name="connsiteX162" fmla="*/ 2209793 w 5362575"/>
              <a:gd name="connsiteY162" fmla="*/ 5311816 h 6858000"/>
              <a:gd name="connsiteX163" fmla="*/ 2253424 w 5362575"/>
              <a:gd name="connsiteY163" fmla="*/ 5317446 h 6858000"/>
              <a:gd name="connsiteX164" fmla="*/ 2297055 w 5362575"/>
              <a:gd name="connsiteY164" fmla="*/ 5328705 h 6858000"/>
              <a:gd name="connsiteX165" fmla="*/ 2339278 w 5362575"/>
              <a:gd name="connsiteY165" fmla="*/ 5345594 h 6858000"/>
              <a:gd name="connsiteX166" fmla="*/ 2381501 w 5362575"/>
              <a:gd name="connsiteY166" fmla="*/ 5368114 h 6858000"/>
              <a:gd name="connsiteX167" fmla="*/ 2423725 w 5362575"/>
              <a:gd name="connsiteY167" fmla="*/ 5390633 h 6858000"/>
              <a:gd name="connsiteX168" fmla="*/ 2465948 w 5362575"/>
              <a:gd name="connsiteY168" fmla="*/ 5415967 h 6858000"/>
              <a:gd name="connsiteX169" fmla="*/ 2506764 w 5362575"/>
              <a:gd name="connsiteY169" fmla="*/ 5439893 h 6858000"/>
              <a:gd name="connsiteX170" fmla="*/ 2550395 w 5362575"/>
              <a:gd name="connsiteY170" fmla="*/ 5461005 h 6858000"/>
              <a:gd name="connsiteX171" fmla="*/ 2592618 w 5362575"/>
              <a:gd name="connsiteY171" fmla="*/ 5477894 h 6858000"/>
              <a:gd name="connsiteX172" fmla="*/ 2636249 w 5362575"/>
              <a:gd name="connsiteY172" fmla="*/ 5489154 h 6858000"/>
              <a:gd name="connsiteX173" fmla="*/ 2681287 w 5362575"/>
              <a:gd name="connsiteY173" fmla="*/ 5493376 h 6858000"/>
              <a:gd name="connsiteX174" fmla="*/ 2726325 w 5362575"/>
              <a:gd name="connsiteY174" fmla="*/ 5489154 h 6858000"/>
              <a:gd name="connsiteX175" fmla="*/ 2769956 w 5362575"/>
              <a:gd name="connsiteY175" fmla="*/ 5477894 h 6858000"/>
              <a:gd name="connsiteX176" fmla="*/ 2812180 w 5362575"/>
              <a:gd name="connsiteY176" fmla="*/ 5461005 h 6858000"/>
              <a:gd name="connsiteX177" fmla="*/ 2855810 w 5362575"/>
              <a:gd name="connsiteY177" fmla="*/ 5439893 h 6858000"/>
              <a:gd name="connsiteX178" fmla="*/ 2896626 w 5362575"/>
              <a:gd name="connsiteY178" fmla="*/ 5415967 h 6858000"/>
              <a:gd name="connsiteX179" fmla="*/ 2938850 w 5362575"/>
              <a:gd name="connsiteY179" fmla="*/ 5390633 h 6858000"/>
              <a:gd name="connsiteX180" fmla="*/ 2981073 w 5362575"/>
              <a:gd name="connsiteY180" fmla="*/ 5368114 h 6858000"/>
              <a:gd name="connsiteX181" fmla="*/ 3023296 w 5362575"/>
              <a:gd name="connsiteY181" fmla="*/ 5345594 h 6858000"/>
              <a:gd name="connsiteX182" fmla="*/ 3064112 w 5362575"/>
              <a:gd name="connsiteY182" fmla="*/ 5328705 h 6858000"/>
              <a:gd name="connsiteX183" fmla="*/ 3109151 w 5362575"/>
              <a:gd name="connsiteY183" fmla="*/ 5317446 h 6858000"/>
              <a:gd name="connsiteX184" fmla="*/ 3152781 w 5362575"/>
              <a:gd name="connsiteY184" fmla="*/ 5311816 h 6858000"/>
              <a:gd name="connsiteX185" fmla="*/ 3199227 w 5362575"/>
              <a:gd name="connsiteY185" fmla="*/ 5311816 h 6858000"/>
              <a:gd name="connsiteX186" fmla="*/ 3247080 w 5362575"/>
              <a:gd name="connsiteY186" fmla="*/ 5314631 h 6858000"/>
              <a:gd name="connsiteX187" fmla="*/ 3294933 w 5362575"/>
              <a:gd name="connsiteY187" fmla="*/ 5320260 h 6858000"/>
              <a:gd name="connsiteX188" fmla="*/ 3342787 w 5362575"/>
              <a:gd name="connsiteY188" fmla="*/ 5327298 h 6858000"/>
              <a:gd name="connsiteX189" fmla="*/ 3390640 w 5362575"/>
              <a:gd name="connsiteY189" fmla="*/ 5332927 h 6858000"/>
              <a:gd name="connsiteX190" fmla="*/ 3438493 w 5362575"/>
              <a:gd name="connsiteY190" fmla="*/ 5337150 h 6858000"/>
              <a:gd name="connsiteX191" fmla="*/ 3483531 w 5362575"/>
              <a:gd name="connsiteY191" fmla="*/ 5335742 h 6858000"/>
              <a:gd name="connsiteX192" fmla="*/ 3527162 w 5362575"/>
              <a:gd name="connsiteY192" fmla="*/ 5330113 h 6858000"/>
              <a:gd name="connsiteX193" fmla="*/ 3569385 w 5362575"/>
              <a:gd name="connsiteY193" fmla="*/ 5317446 h 6858000"/>
              <a:gd name="connsiteX194" fmla="*/ 3604572 w 5362575"/>
              <a:gd name="connsiteY194" fmla="*/ 5299149 h 6858000"/>
              <a:gd name="connsiteX195" fmla="*/ 3638350 w 5362575"/>
              <a:gd name="connsiteY195" fmla="*/ 5275222 h 6858000"/>
              <a:gd name="connsiteX196" fmla="*/ 3667907 w 5362575"/>
              <a:gd name="connsiteY196" fmla="*/ 5247073 h 6858000"/>
              <a:gd name="connsiteX197" fmla="*/ 3697463 w 5362575"/>
              <a:gd name="connsiteY197" fmla="*/ 5214702 h 6858000"/>
              <a:gd name="connsiteX198" fmla="*/ 3724204 w 5362575"/>
              <a:gd name="connsiteY198" fmla="*/ 5180923 h 6858000"/>
              <a:gd name="connsiteX199" fmla="*/ 3750946 w 5362575"/>
              <a:gd name="connsiteY199" fmla="*/ 5145737 h 6858000"/>
              <a:gd name="connsiteX200" fmla="*/ 3777687 w 5362575"/>
              <a:gd name="connsiteY200" fmla="*/ 5110551 h 6858000"/>
              <a:gd name="connsiteX201" fmla="*/ 3804429 w 5362575"/>
              <a:gd name="connsiteY201" fmla="*/ 5076772 h 6858000"/>
              <a:gd name="connsiteX202" fmla="*/ 3832578 w 5362575"/>
              <a:gd name="connsiteY202" fmla="*/ 5044401 h 6858000"/>
              <a:gd name="connsiteX203" fmla="*/ 3864949 w 5362575"/>
              <a:gd name="connsiteY203" fmla="*/ 5016252 h 6858000"/>
              <a:gd name="connsiteX204" fmla="*/ 3895913 w 5362575"/>
              <a:gd name="connsiteY204" fmla="*/ 4990918 h 6858000"/>
              <a:gd name="connsiteX205" fmla="*/ 3931099 w 5362575"/>
              <a:gd name="connsiteY205" fmla="*/ 4971214 h 6858000"/>
              <a:gd name="connsiteX206" fmla="*/ 3969100 w 5362575"/>
              <a:gd name="connsiteY206" fmla="*/ 4954324 h 6858000"/>
              <a:gd name="connsiteX207" fmla="*/ 4009916 w 5362575"/>
              <a:gd name="connsiteY207" fmla="*/ 4940250 h 6858000"/>
              <a:gd name="connsiteX208" fmla="*/ 4052139 w 5362575"/>
              <a:gd name="connsiteY208" fmla="*/ 4927583 h 6858000"/>
              <a:gd name="connsiteX209" fmla="*/ 4094363 w 5362575"/>
              <a:gd name="connsiteY209" fmla="*/ 4916323 h 6858000"/>
              <a:gd name="connsiteX210" fmla="*/ 4137993 w 5362575"/>
              <a:gd name="connsiteY210" fmla="*/ 4905064 h 6858000"/>
              <a:gd name="connsiteX211" fmla="*/ 4178809 w 5362575"/>
              <a:gd name="connsiteY211" fmla="*/ 4892397 h 6858000"/>
              <a:gd name="connsiteX212" fmla="*/ 4219625 w 5362575"/>
              <a:gd name="connsiteY212" fmla="*/ 4878322 h 6858000"/>
              <a:gd name="connsiteX213" fmla="*/ 4257626 w 5362575"/>
              <a:gd name="connsiteY213" fmla="*/ 4861433 h 6858000"/>
              <a:gd name="connsiteX214" fmla="*/ 4291405 w 5362575"/>
              <a:gd name="connsiteY214" fmla="*/ 4840321 h 6858000"/>
              <a:gd name="connsiteX215" fmla="*/ 4322369 w 5362575"/>
              <a:gd name="connsiteY215" fmla="*/ 4814987 h 6858000"/>
              <a:gd name="connsiteX216" fmla="*/ 4347703 w 5362575"/>
              <a:gd name="connsiteY216" fmla="*/ 4784024 h 6858000"/>
              <a:gd name="connsiteX217" fmla="*/ 4368815 w 5362575"/>
              <a:gd name="connsiteY217" fmla="*/ 4750245 h 6858000"/>
              <a:gd name="connsiteX218" fmla="*/ 4385704 w 5362575"/>
              <a:gd name="connsiteY218" fmla="*/ 4712244 h 6858000"/>
              <a:gd name="connsiteX219" fmla="*/ 4399778 w 5362575"/>
              <a:gd name="connsiteY219" fmla="*/ 4671428 h 6858000"/>
              <a:gd name="connsiteX220" fmla="*/ 4412445 w 5362575"/>
              <a:gd name="connsiteY220" fmla="*/ 4630612 h 6858000"/>
              <a:gd name="connsiteX221" fmla="*/ 4423705 w 5362575"/>
              <a:gd name="connsiteY221" fmla="*/ 4586981 h 6858000"/>
              <a:gd name="connsiteX222" fmla="*/ 4434964 w 5362575"/>
              <a:gd name="connsiteY222" fmla="*/ 4544758 h 6858000"/>
              <a:gd name="connsiteX223" fmla="*/ 4447632 w 5362575"/>
              <a:gd name="connsiteY223" fmla="*/ 4502534 h 6858000"/>
              <a:gd name="connsiteX224" fmla="*/ 4461706 w 5362575"/>
              <a:gd name="connsiteY224" fmla="*/ 4461718 h 6858000"/>
              <a:gd name="connsiteX225" fmla="*/ 4478595 w 5362575"/>
              <a:gd name="connsiteY225" fmla="*/ 4423717 h 6858000"/>
              <a:gd name="connsiteX226" fmla="*/ 4498300 w 5362575"/>
              <a:gd name="connsiteY226" fmla="*/ 4388531 h 6858000"/>
              <a:gd name="connsiteX227" fmla="*/ 4523634 w 5362575"/>
              <a:gd name="connsiteY227" fmla="*/ 4357567 h 6858000"/>
              <a:gd name="connsiteX228" fmla="*/ 4551782 w 5362575"/>
              <a:gd name="connsiteY228" fmla="*/ 4325196 h 6858000"/>
              <a:gd name="connsiteX229" fmla="*/ 4584154 w 5362575"/>
              <a:gd name="connsiteY229" fmla="*/ 4297047 h 6858000"/>
              <a:gd name="connsiteX230" fmla="*/ 4617933 w 5362575"/>
              <a:gd name="connsiteY230" fmla="*/ 4270306 h 6858000"/>
              <a:gd name="connsiteX231" fmla="*/ 4654526 w 5362575"/>
              <a:gd name="connsiteY231" fmla="*/ 4243564 h 6858000"/>
              <a:gd name="connsiteX232" fmla="*/ 4689712 w 5362575"/>
              <a:gd name="connsiteY232" fmla="*/ 4216823 h 6858000"/>
              <a:gd name="connsiteX233" fmla="*/ 4723491 w 5362575"/>
              <a:gd name="connsiteY233" fmla="*/ 4190081 h 6858000"/>
              <a:gd name="connsiteX234" fmla="*/ 4755862 w 5362575"/>
              <a:gd name="connsiteY234" fmla="*/ 4160525 h 6858000"/>
              <a:gd name="connsiteX235" fmla="*/ 4784011 w 5362575"/>
              <a:gd name="connsiteY235" fmla="*/ 4130969 h 6858000"/>
              <a:gd name="connsiteX236" fmla="*/ 4807938 w 5362575"/>
              <a:gd name="connsiteY236" fmla="*/ 4097190 h 6858000"/>
              <a:gd name="connsiteX237" fmla="*/ 4826235 w 5362575"/>
              <a:gd name="connsiteY237" fmla="*/ 4062004 h 6858000"/>
              <a:gd name="connsiteX238" fmla="*/ 4838902 w 5362575"/>
              <a:gd name="connsiteY238" fmla="*/ 4019781 h 6858000"/>
              <a:gd name="connsiteX239" fmla="*/ 4844531 w 5362575"/>
              <a:gd name="connsiteY239" fmla="*/ 3976150 h 6858000"/>
              <a:gd name="connsiteX240" fmla="*/ 4845939 w 5362575"/>
              <a:gd name="connsiteY240" fmla="*/ 3931111 h 6858000"/>
              <a:gd name="connsiteX241" fmla="*/ 4841716 w 5362575"/>
              <a:gd name="connsiteY241" fmla="*/ 3883258 h 6858000"/>
              <a:gd name="connsiteX242" fmla="*/ 4836087 w 5362575"/>
              <a:gd name="connsiteY242" fmla="*/ 3835405 h 6858000"/>
              <a:gd name="connsiteX243" fmla="*/ 4829049 w 5362575"/>
              <a:gd name="connsiteY243" fmla="*/ 3787552 h 6858000"/>
              <a:gd name="connsiteX244" fmla="*/ 4823420 w 5362575"/>
              <a:gd name="connsiteY244" fmla="*/ 3739699 h 6858000"/>
              <a:gd name="connsiteX245" fmla="*/ 4820605 w 5362575"/>
              <a:gd name="connsiteY245" fmla="*/ 3691846 h 6858000"/>
              <a:gd name="connsiteX246" fmla="*/ 4820605 w 5362575"/>
              <a:gd name="connsiteY246" fmla="*/ 3645400 h 6858000"/>
              <a:gd name="connsiteX247" fmla="*/ 4826235 w 5362575"/>
              <a:gd name="connsiteY247" fmla="*/ 3601769 h 6858000"/>
              <a:gd name="connsiteX248" fmla="*/ 4837494 w 5362575"/>
              <a:gd name="connsiteY248" fmla="*/ 3558138 h 6858000"/>
              <a:gd name="connsiteX249" fmla="*/ 4854383 w 5362575"/>
              <a:gd name="connsiteY249" fmla="*/ 3517322 h 6858000"/>
              <a:gd name="connsiteX250" fmla="*/ 4876903 w 5362575"/>
              <a:gd name="connsiteY250" fmla="*/ 3475099 h 6858000"/>
              <a:gd name="connsiteX251" fmla="*/ 4899422 w 5362575"/>
              <a:gd name="connsiteY251" fmla="*/ 3432876 h 6858000"/>
              <a:gd name="connsiteX252" fmla="*/ 4924756 w 5362575"/>
              <a:gd name="connsiteY252" fmla="*/ 3390652 h 6858000"/>
              <a:gd name="connsiteX253" fmla="*/ 4948682 w 5362575"/>
              <a:gd name="connsiteY253" fmla="*/ 3349836 h 6858000"/>
              <a:gd name="connsiteX254" fmla="*/ 4969794 w 5362575"/>
              <a:gd name="connsiteY254" fmla="*/ 3306206 h 6858000"/>
              <a:gd name="connsiteX255" fmla="*/ 4986683 w 5362575"/>
              <a:gd name="connsiteY255" fmla="*/ 3263982 h 6858000"/>
              <a:gd name="connsiteX256" fmla="*/ 4997943 w 5362575"/>
              <a:gd name="connsiteY256" fmla="*/ 3220351 h 6858000"/>
              <a:gd name="connsiteX257" fmla="*/ 5002165 w 5362575"/>
              <a:gd name="connsiteY257" fmla="*/ 3175313 h 6858000"/>
              <a:gd name="connsiteX258" fmla="*/ 4997943 w 5362575"/>
              <a:gd name="connsiteY258" fmla="*/ 3130275 h 6858000"/>
              <a:gd name="connsiteX259" fmla="*/ 4986683 w 5362575"/>
              <a:gd name="connsiteY259" fmla="*/ 3086644 h 6858000"/>
              <a:gd name="connsiteX260" fmla="*/ 4969794 w 5362575"/>
              <a:gd name="connsiteY260" fmla="*/ 3044421 h 6858000"/>
              <a:gd name="connsiteX261" fmla="*/ 4948682 w 5362575"/>
              <a:gd name="connsiteY261" fmla="*/ 3000790 h 6858000"/>
              <a:gd name="connsiteX262" fmla="*/ 4924756 w 5362575"/>
              <a:gd name="connsiteY262" fmla="*/ 2959974 h 6858000"/>
              <a:gd name="connsiteX263" fmla="*/ 4899422 w 5362575"/>
              <a:gd name="connsiteY263" fmla="*/ 2917751 h 6858000"/>
              <a:gd name="connsiteX264" fmla="*/ 4876903 w 5362575"/>
              <a:gd name="connsiteY264" fmla="*/ 2875527 h 6858000"/>
              <a:gd name="connsiteX265" fmla="*/ 4854383 w 5362575"/>
              <a:gd name="connsiteY265" fmla="*/ 2833304 h 6858000"/>
              <a:gd name="connsiteX266" fmla="*/ 4837494 w 5362575"/>
              <a:gd name="connsiteY266" fmla="*/ 2792488 h 6858000"/>
              <a:gd name="connsiteX267" fmla="*/ 4826235 w 5362575"/>
              <a:gd name="connsiteY267" fmla="*/ 2748857 h 6858000"/>
              <a:gd name="connsiteX268" fmla="*/ 4820605 w 5362575"/>
              <a:gd name="connsiteY268" fmla="*/ 2705226 h 6858000"/>
              <a:gd name="connsiteX269" fmla="*/ 4820605 w 5362575"/>
              <a:gd name="connsiteY269" fmla="*/ 2658781 h 6858000"/>
              <a:gd name="connsiteX270" fmla="*/ 4823420 w 5362575"/>
              <a:gd name="connsiteY270" fmla="*/ 2610927 h 6858000"/>
              <a:gd name="connsiteX271" fmla="*/ 4829049 w 5362575"/>
              <a:gd name="connsiteY271" fmla="*/ 2563074 h 6858000"/>
              <a:gd name="connsiteX272" fmla="*/ 4836087 w 5362575"/>
              <a:gd name="connsiteY272" fmla="*/ 2515221 h 6858000"/>
              <a:gd name="connsiteX273" fmla="*/ 4841716 w 5362575"/>
              <a:gd name="connsiteY273" fmla="*/ 2467368 h 6858000"/>
              <a:gd name="connsiteX274" fmla="*/ 4845939 w 5362575"/>
              <a:gd name="connsiteY274" fmla="*/ 2419515 h 6858000"/>
              <a:gd name="connsiteX275" fmla="*/ 4844531 w 5362575"/>
              <a:gd name="connsiteY275" fmla="*/ 2374477 h 6858000"/>
              <a:gd name="connsiteX276" fmla="*/ 4838902 w 5362575"/>
              <a:gd name="connsiteY276" fmla="*/ 2330846 h 6858000"/>
              <a:gd name="connsiteX277" fmla="*/ 4826235 w 5362575"/>
              <a:gd name="connsiteY277" fmla="*/ 2288622 h 6858000"/>
              <a:gd name="connsiteX278" fmla="*/ 4807938 w 5362575"/>
              <a:gd name="connsiteY278" fmla="*/ 2253436 h 6858000"/>
              <a:gd name="connsiteX279" fmla="*/ 4784011 w 5362575"/>
              <a:gd name="connsiteY279" fmla="*/ 2219658 h 6858000"/>
              <a:gd name="connsiteX280" fmla="*/ 4755862 w 5362575"/>
              <a:gd name="connsiteY280" fmla="*/ 2190101 h 6858000"/>
              <a:gd name="connsiteX281" fmla="*/ 4723491 w 5362575"/>
              <a:gd name="connsiteY281" fmla="*/ 2160545 h 6858000"/>
              <a:gd name="connsiteX282" fmla="*/ 4689712 w 5362575"/>
              <a:gd name="connsiteY282" fmla="*/ 2133803 h 6858000"/>
              <a:gd name="connsiteX283" fmla="*/ 4654526 w 5362575"/>
              <a:gd name="connsiteY283" fmla="*/ 2107062 h 6858000"/>
              <a:gd name="connsiteX284" fmla="*/ 4617933 w 5362575"/>
              <a:gd name="connsiteY284" fmla="*/ 2080320 h 6858000"/>
              <a:gd name="connsiteX285" fmla="*/ 4584154 w 5362575"/>
              <a:gd name="connsiteY285" fmla="*/ 2053579 h 6858000"/>
              <a:gd name="connsiteX286" fmla="*/ 4551782 w 5362575"/>
              <a:gd name="connsiteY286" fmla="*/ 2025430 h 6858000"/>
              <a:gd name="connsiteX287" fmla="*/ 4523634 w 5362575"/>
              <a:gd name="connsiteY287" fmla="*/ 1993059 h 6858000"/>
              <a:gd name="connsiteX288" fmla="*/ 4498300 w 5362575"/>
              <a:gd name="connsiteY288" fmla="*/ 1962095 h 6858000"/>
              <a:gd name="connsiteX289" fmla="*/ 4478595 w 5362575"/>
              <a:gd name="connsiteY289" fmla="*/ 1926909 h 6858000"/>
              <a:gd name="connsiteX290" fmla="*/ 4461706 w 5362575"/>
              <a:gd name="connsiteY290" fmla="*/ 1888908 h 6858000"/>
              <a:gd name="connsiteX291" fmla="*/ 4447632 w 5362575"/>
              <a:gd name="connsiteY291" fmla="*/ 1848092 h 6858000"/>
              <a:gd name="connsiteX292" fmla="*/ 4434964 w 5362575"/>
              <a:gd name="connsiteY292" fmla="*/ 1805868 h 6858000"/>
              <a:gd name="connsiteX293" fmla="*/ 4423705 w 5362575"/>
              <a:gd name="connsiteY293" fmla="*/ 1763645 h 6858000"/>
              <a:gd name="connsiteX294" fmla="*/ 4412445 w 5362575"/>
              <a:gd name="connsiteY294" fmla="*/ 1720014 h 6858000"/>
              <a:gd name="connsiteX295" fmla="*/ 4399778 w 5362575"/>
              <a:gd name="connsiteY295" fmla="*/ 1679198 h 6858000"/>
              <a:gd name="connsiteX296" fmla="*/ 4385704 w 5362575"/>
              <a:gd name="connsiteY296" fmla="*/ 1638382 h 6858000"/>
              <a:gd name="connsiteX297" fmla="*/ 4368815 w 5362575"/>
              <a:gd name="connsiteY297" fmla="*/ 1600381 h 6858000"/>
              <a:gd name="connsiteX298" fmla="*/ 4347703 w 5362575"/>
              <a:gd name="connsiteY298" fmla="*/ 1566603 h 6858000"/>
              <a:gd name="connsiteX299" fmla="*/ 4322369 w 5362575"/>
              <a:gd name="connsiteY299" fmla="*/ 1535639 h 6858000"/>
              <a:gd name="connsiteX300" fmla="*/ 4291405 w 5362575"/>
              <a:gd name="connsiteY300" fmla="*/ 1510305 h 6858000"/>
              <a:gd name="connsiteX301" fmla="*/ 4257626 w 5362575"/>
              <a:gd name="connsiteY301" fmla="*/ 1489193 h 6858000"/>
              <a:gd name="connsiteX302" fmla="*/ 4219625 w 5362575"/>
              <a:gd name="connsiteY302" fmla="*/ 1472304 h 6858000"/>
              <a:gd name="connsiteX303" fmla="*/ 4178809 w 5362575"/>
              <a:gd name="connsiteY303" fmla="*/ 1458229 h 6858000"/>
              <a:gd name="connsiteX304" fmla="*/ 4137993 w 5362575"/>
              <a:gd name="connsiteY304" fmla="*/ 1445562 h 6858000"/>
              <a:gd name="connsiteX305" fmla="*/ 4094363 w 5362575"/>
              <a:gd name="connsiteY305" fmla="*/ 1434303 h 6858000"/>
              <a:gd name="connsiteX306" fmla="*/ 4052139 w 5362575"/>
              <a:gd name="connsiteY306" fmla="*/ 1423043 h 6858000"/>
              <a:gd name="connsiteX307" fmla="*/ 4009916 w 5362575"/>
              <a:gd name="connsiteY307" fmla="*/ 1410376 h 6858000"/>
              <a:gd name="connsiteX308" fmla="*/ 3969100 w 5362575"/>
              <a:gd name="connsiteY308" fmla="*/ 1396302 h 6858000"/>
              <a:gd name="connsiteX309" fmla="*/ 3931099 w 5362575"/>
              <a:gd name="connsiteY309" fmla="*/ 1379412 h 6858000"/>
              <a:gd name="connsiteX310" fmla="*/ 3895913 w 5362575"/>
              <a:gd name="connsiteY310" fmla="*/ 1359708 h 6858000"/>
              <a:gd name="connsiteX311" fmla="*/ 3864949 w 5362575"/>
              <a:gd name="connsiteY311" fmla="*/ 1334374 h 6858000"/>
              <a:gd name="connsiteX312" fmla="*/ 3832578 w 5362575"/>
              <a:gd name="connsiteY312" fmla="*/ 1306225 h 6858000"/>
              <a:gd name="connsiteX313" fmla="*/ 3804429 w 5362575"/>
              <a:gd name="connsiteY313" fmla="*/ 1273854 h 6858000"/>
              <a:gd name="connsiteX314" fmla="*/ 3777687 w 5362575"/>
              <a:gd name="connsiteY314" fmla="*/ 1240075 h 6858000"/>
              <a:gd name="connsiteX315" fmla="*/ 3750946 w 5362575"/>
              <a:gd name="connsiteY315" fmla="*/ 1204889 h 6858000"/>
              <a:gd name="connsiteX316" fmla="*/ 3724204 w 5362575"/>
              <a:gd name="connsiteY316" fmla="*/ 1169703 h 6858000"/>
              <a:gd name="connsiteX317" fmla="*/ 3697463 w 5362575"/>
              <a:gd name="connsiteY317" fmla="*/ 1135924 h 6858000"/>
              <a:gd name="connsiteX318" fmla="*/ 3667907 w 5362575"/>
              <a:gd name="connsiteY318" fmla="*/ 1103553 h 6858000"/>
              <a:gd name="connsiteX319" fmla="*/ 3638350 w 5362575"/>
              <a:gd name="connsiteY319" fmla="*/ 1075404 h 6858000"/>
              <a:gd name="connsiteX320" fmla="*/ 3604572 w 5362575"/>
              <a:gd name="connsiteY320" fmla="*/ 1051478 h 6858000"/>
              <a:gd name="connsiteX321" fmla="*/ 3569385 w 5362575"/>
              <a:gd name="connsiteY321" fmla="*/ 1033181 h 6858000"/>
              <a:gd name="connsiteX322" fmla="*/ 3527162 w 5362575"/>
              <a:gd name="connsiteY322" fmla="*/ 1020514 h 6858000"/>
              <a:gd name="connsiteX323" fmla="*/ 3483531 w 5362575"/>
              <a:gd name="connsiteY323" fmla="*/ 1014884 h 6858000"/>
              <a:gd name="connsiteX324" fmla="*/ 3438493 w 5362575"/>
              <a:gd name="connsiteY324" fmla="*/ 1013477 h 6858000"/>
              <a:gd name="connsiteX325" fmla="*/ 3390640 w 5362575"/>
              <a:gd name="connsiteY325" fmla="*/ 1017699 h 6858000"/>
              <a:gd name="connsiteX326" fmla="*/ 3342787 w 5362575"/>
              <a:gd name="connsiteY326" fmla="*/ 1023329 h 6858000"/>
              <a:gd name="connsiteX327" fmla="*/ 3294933 w 5362575"/>
              <a:gd name="connsiteY327" fmla="*/ 1030366 h 6858000"/>
              <a:gd name="connsiteX328" fmla="*/ 3247080 w 5362575"/>
              <a:gd name="connsiteY328" fmla="*/ 1035996 h 6858000"/>
              <a:gd name="connsiteX329" fmla="*/ 3199227 w 5362575"/>
              <a:gd name="connsiteY329" fmla="*/ 1038811 h 6858000"/>
              <a:gd name="connsiteX330" fmla="*/ 3152781 w 5362575"/>
              <a:gd name="connsiteY330" fmla="*/ 1038811 h 6858000"/>
              <a:gd name="connsiteX331" fmla="*/ 3109151 w 5362575"/>
              <a:gd name="connsiteY331" fmla="*/ 1033181 h 6858000"/>
              <a:gd name="connsiteX332" fmla="*/ 3064112 w 5362575"/>
              <a:gd name="connsiteY332" fmla="*/ 1021921 h 6858000"/>
              <a:gd name="connsiteX333" fmla="*/ 3023296 w 5362575"/>
              <a:gd name="connsiteY333" fmla="*/ 1005032 h 6858000"/>
              <a:gd name="connsiteX334" fmla="*/ 2981073 w 5362575"/>
              <a:gd name="connsiteY334" fmla="*/ 982513 h 6858000"/>
              <a:gd name="connsiteX335" fmla="*/ 2938850 w 5362575"/>
              <a:gd name="connsiteY335" fmla="*/ 959994 h 6858000"/>
              <a:gd name="connsiteX336" fmla="*/ 2896626 w 5362575"/>
              <a:gd name="connsiteY336" fmla="*/ 934660 h 6858000"/>
              <a:gd name="connsiteX337" fmla="*/ 2855810 w 5362575"/>
              <a:gd name="connsiteY337" fmla="*/ 910733 h 6858000"/>
              <a:gd name="connsiteX338" fmla="*/ 2812180 w 5362575"/>
              <a:gd name="connsiteY338" fmla="*/ 889621 h 6858000"/>
              <a:gd name="connsiteX339" fmla="*/ 2769956 w 5362575"/>
              <a:gd name="connsiteY339" fmla="*/ 872732 h 6858000"/>
              <a:gd name="connsiteX340" fmla="*/ 2726325 w 5362575"/>
              <a:gd name="connsiteY340" fmla="*/ 861472 h 6858000"/>
              <a:gd name="connsiteX341" fmla="*/ 2681287 w 5362575"/>
              <a:gd name="connsiteY341" fmla="*/ 857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5362575" h="6858000">
                <a:moveTo>
                  <a:pt x="0" y="0"/>
                </a:moveTo>
                <a:lnTo>
                  <a:pt x="5362575" y="0"/>
                </a:lnTo>
                <a:lnTo>
                  <a:pt x="5362575" y="6858000"/>
                </a:lnTo>
                <a:lnTo>
                  <a:pt x="0" y="6858000"/>
                </a:lnTo>
                <a:lnTo>
                  <a:pt x="0" y="0"/>
                </a:lnTo>
                <a:close/>
                <a:moveTo>
                  <a:pt x="2681287" y="857250"/>
                </a:moveTo>
                <a:lnTo>
                  <a:pt x="2636249" y="861472"/>
                </a:lnTo>
                <a:lnTo>
                  <a:pt x="2592618" y="872732"/>
                </a:lnTo>
                <a:lnTo>
                  <a:pt x="2550395" y="889621"/>
                </a:lnTo>
                <a:lnTo>
                  <a:pt x="2506764" y="910733"/>
                </a:lnTo>
                <a:lnTo>
                  <a:pt x="2465948" y="934660"/>
                </a:lnTo>
                <a:lnTo>
                  <a:pt x="2423725" y="959994"/>
                </a:lnTo>
                <a:lnTo>
                  <a:pt x="2381501" y="982513"/>
                </a:lnTo>
                <a:lnTo>
                  <a:pt x="2339278" y="1005032"/>
                </a:lnTo>
                <a:lnTo>
                  <a:pt x="2297055" y="1021921"/>
                </a:lnTo>
                <a:lnTo>
                  <a:pt x="2253424" y="1033181"/>
                </a:lnTo>
                <a:lnTo>
                  <a:pt x="2209793" y="1038811"/>
                </a:lnTo>
                <a:lnTo>
                  <a:pt x="2163347" y="1038811"/>
                </a:lnTo>
                <a:lnTo>
                  <a:pt x="2115494" y="1035996"/>
                </a:lnTo>
                <a:lnTo>
                  <a:pt x="2067641" y="1030366"/>
                </a:lnTo>
                <a:lnTo>
                  <a:pt x="2019788" y="1023329"/>
                </a:lnTo>
                <a:lnTo>
                  <a:pt x="1971934" y="1017699"/>
                </a:lnTo>
                <a:lnTo>
                  <a:pt x="1924081" y="1013477"/>
                </a:lnTo>
                <a:lnTo>
                  <a:pt x="1879043" y="1014884"/>
                </a:lnTo>
                <a:lnTo>
                  <a:pt x="1835412" y="1020514"/>
                </a:lnTo>
                <a:lnTo>
                  <a:pt x="1793189" y="1033181"/>
                </a:lnTo>
                <a:lnTo>
                  <a:pt x="1758003" y="1051478"/>
                </a:lnTo>
                <a:lnTo>
                  <a:pt x="1724224" y="1075404"/>
                </a:lnTo>
                <a:lnTo>
                  <a:pt x="1694668" y="1103553"/>
                </a:lnTo>
                <a:lnTo>
                  <a:pt x="1665111" y="1135924"/>
                </a:lnTo>
                <a:lnTo>
                  <a:pt x="1638370" y="1169703"/>
                </a:lnTo>
                <a:lnTo>
                  <a:pt x="1611628" y="1204889"/>
                </a:lnTo>
                <a:lnTo>
                  <a:pt x="1584887" y="1240075"/>
                </a:lnTo>
                <a:lnTo>
                  <a:pt x="1558145" y="1273854"/>
                </a:lnTo>
                <a:lnTo>
                  <a:pt x="1529996" y="1306225"/>
                </a:lnTo>
                <a:lnTo>
                  <a:pt x="1497625" y="1334374"/>
                </a:lnTo>
                <a:lnTo>
                  <a:pt x="1466661" y="1359708"/>
                </a:lnTo>
                <a:lnTo>
                  <a:pt x="1431475" y="1379412"/>
                </a:lnTo>
                <a:lnTo>
                  <a:pt x="1393474" y="1396302"/>
                </a:lnTo>
                <a:lnTo>
                  <a:pt x="1352658" y="1410376"/>
                </a:lnTo>
                <a:lnTo>
                  <a:pt x="1310435" y="1423043"/>
                </a:lnTo>
                <a:lnTo>
                  <a:pt x="1268212" y="1434303"/>
                </a:lnTo>
                <a:lnTo>
                  <a:pt x="1224581" y="1445562"/>
                </a:lnTo>
                <a:lnTo>
                  <a:pt x="1183765" y="1458229"/>
                </a:lnTo>
                <a:lnTo>
                  <a:pt x="1142949" y="1472304"/>
                </a:lnTo>
                <a:lnTo>
                  <a:pt x="1104948" y="1489193"/>
                </a:lnTo>
                <a:lnTo>
                  <a:pt x="1071169" y="1510305"/>
                </a:lnTo>
                <a:lnTo>
                  <a:pt x="1040205" y="1535639"/>
                </a:lnTo>
                <a:lnTo>
                  <a:pt x="1014871" y="1566603"/>
                </a:lnTo>
                <a:lnTo>
                  <a:pt x="993760" y="1600381"/>
                </a:lnTo>
                <a:lnTo>
                  <a:pt x="976870" y="1638382"/>
                </a:lnTo>
                <a:lnTo>
                  <a:pt x="962796" y="1679198"/>
                </a:lnTo>
                <a:lnTo>
                  <a:pt x="950129" y="1720014"/>
                </a:lnTo>
                <a:lnTo>
                  <a:pt x="938869" y="1763645"/>
                </a:lnTo>
                <a:lnTo>
                  <a:pt x="927610" y="1805868"/>
                </a:lnTo>
                <a:lnTo>
                  <a:pt x="914943" y="1848092"/>
                </a:lnTo>
                <a:lnTo>
                  <a:pt x="900868" y="1888908"/>
                </a:lnTo>
                <a:lnTo>
                  <a:pt x="883979" y="1926909"/>
                </a:lnTo>
                <a:lnTo>
                  <a:pt x="864275" y="1962095"/>
                </a:lnTo>
                <a:lnTo>
                  <a:pt x="838941" y="1993059"/>
                </a:lnTo>
                <a:lnTo>
                  <a:pt x="810792" y="2025430"/>
                </a:lnTo>
                <a:lnTo>
                  <a:pt x="778420" y="2053579"/>
                </a:lnTo>
                <a:lnTo>
                  <a:pt x="743234" y="2080320"/>
                </a:lnTo>
                <a:lnTo>
                  <a:pt x="708048" y="2107062"/>
                </a:lnTo>
                <a:lnTo>
                  <a:pt x="672862" y="2133803"/>
                </a:lnTo>
                <a:lnTo>
                  <a:pt x="639083" y="2160545"/>
                </a:lnTo>
                <a:lnTo>
                  <a:pt x="606712" y="2190101"/>
                </a:lnTo>
                <a:lnTo>
                  <a:pt x="578563" y="2219658"/>
                </a:lnTo>
                <a:lnTo>
                  <a:pt x="554637" y="2253436"/>
                </a:lnTo>
                <a:lnTo>
                  <a:pt x="536340" y="2288622"/>
                </a:lnTo>
                <a:lnTo>
                  <a:pt x="523673" y="2330846"/>
                </a:lnTo>
                <a:lnTo>
                  <a:pt x="518043" y="2374477"/>
                </a:lnTo>
                <a:lnTo>
                  <a:pt x="516635" y="2419515"/>
                </a:lnTo>
                <a:lnTo>
                  <a:pt x="520858" y="2467368"/>
                </a:lnTo>
                <a:lnTo>
                  <a:pt x="526488" y="2515221"/>
                </a:lnTo>
                <a:lnTo>
                  <a:pt x="533525" y="2563074"/>
                </a:lnTo>
                <a:lnTo>
                  <a:pt x="539155" y="2610927"/>
                </a:lnTo>
                <a:lnTo>
                  <a:pt x="541970" y="2658781"/>
                </a:lnTo>
                <a:lnTo>
                  <a:pt x="541970" y="2705226"/>
                </a:lnTo>
                <a:lnTo>
                  <a:pt x="536340" y="2748857"/>
                </a:lnTo>
                <a:lnTo>
                  <a:pt x="525080" y="2792488"/>
                </a:lnTo>
                <a:lnTo>
                  <a:pt x="508191" y="2833304"/>
                </a:lnTo>
                <a:lnTo>
                  <a:pt x="487079" y="2875527"/>
                </a:lnTo>
                <a:lnTo>
                  <a:pt x="463153" y="2917751"/>
                </a:lnTo>
                <a:lnTo>
                  <a:pt x="437819" y="2959974"/>
                </a:lnTo>
                <a:lnTo>
                  <a:pt x="413892" y="3000790"/>
                </a:lnTo>
                <a:lnTo>
                  <a:pt x="392780" y="3044421"/>
                </a:lnTo>
                <a:lnTo>
                  <a:pt x="375891" y="3086644"/>
                </a:lnTo>
                <a:lnTo>
                  <a:pt x="364631" y="3130275"/>
                </a:lnTo>
                <a:lnTo>
                  <a:pt x="360409" y="3175313"/>
                </a:lnTo>
                <a:lnTo>
                  <a:pt x="364631" y="3220351"/>
                </a:lnTo>
                <a:lnTo>
                  <a:pt x="375891" y="3263982"/>
                </a:lnTo>
                <a:lnTo>
                  <a:pt x="392780" y="3306206"/>
                </a:lnTo>
                <a:lnTo>
                  <a:pt x="413892" y="3349836"/>
                </a:lnTo>
                <a:lnTo>
                  <a:pt x="437819" y="3390652"/>
                </a:lnTo>
                <a:lnTo>
                  <a:pt x="463153" y="3432876"/>
                </a:lnTo>
                <a:lnTo>
                  <a:pt x="487079" y="3475099"/>
                </a:lnTo>
                <a:lnTo>
                  <a:pt x="508191" y="3517322"/>
                </a:lnTo>
                <a:lnTo>
                  <a:pt x="525080" y="3558138"/>
                </a:lnTo>
                <a:lnTo>
                  <a:pt x="536340" y="3601769"/>
                </a:lnTo>
                <a:lnTo>
                  <a:pt x="541970" y="3645400"/>
                </a:lnTo>
                <a:lnTo>
                  <a:pt x="541970" y="3691846"/>
                </a:lnTo>
                <a:lnTo>
                  <a:pt x="539155" y="3739699"/>
                </a:lnTo>
                <a:lnTo>
                  <a:pt x="533525" y="3787552"/>
                </a:lnTo>
                <a:lnTo>
                  <a:pt x="526488" y="3835405"/>
                </a:lnTo>
                <a:lnTo>
                  <a:pt x="520858" y="3883258"/>
                </a:lnTo>
                <a:lnTo>
                  <a:pt x="516635" y="3931111"/>
                </a:lnTo>
                <a:lnTo>
                  <a:pt x="518043" y="3976150"/>
                </a:lnTo>
                <a:lnTo>
                  <a:pt x="523673" y="4019781"/>
                </a:lnTo>
                <a:lnTo>
                  <a:pt x="536340" y="4062004"/>
                </a:lnTo>
                <a:lnTo>
                  <a:pt x="554637" y="4097190"/>
                </a:lnTo>
                <a:lnTo>
                  <a:pt x="578563" y="4130969"/>
                </a:lnTo>
                <a:lnTo>
                  <a:pt x="606712" y="4160525"/>
                </a:lnTo>
                <a:lnTo>
                  <a:pt x="639083" y="4190081"/>
                </a:lnTo>
                <a:lnTo>
                  <a:pt x="672862" y="4216823"/>
                </a:lnTo>
                <a:lnTo>
                  <a:pt x="708048" y="4243564"/>
                </a:lnTo>
                <a:lnTo>
                  <a:pt x="743234" y="4270306"/>
                </a:lnTo>
                <a:lnTo>
                  <a:pt x="778420" y="4297047"/>
                </a:lnTo>
                <a:lnTo>
                  <a:pt x="810792" y="4325196"/>
                </a:lnTo>
                <a:lnTo>
                  <a:pt x="838941" y="4357567"/>
                </a:lnTo>
                <a:lnTo>
                  <a:pt x="864275" y="4388531"/>
                </a:lnTo>
                <a:lnTo>
                  <a:pt x="883979" y="4423717"/>
                </a:lnTo>
                <a:lnTo>
                  <a:pt x="900868" y="4461718"/>
                </a:lnTo>
                <a:lnTo>
                  <a:pt x="914943" y="4502534"/>
                </a:lnTo>
                <a:lnTo>
                  <a:pt x="927610" y="4544758"/>
                </a:lnTo>
                <a:lnTo>
                  <a:pt x="938869" y="4586981"/>
                </a:lnTo>
                <a:lnTo>
                  <a:pt x="950129" y="4630612"/>
                </a:lnTo>
                <a:lnTo>
                  <a:pt x="962796" y="4671428"/>
                </a:lnTo>
                <a:lnTo>
                  <a:pt x="976870" y="4712244"/>
                </a:lnTo>
                <a:lnTo>
                  <a:pt x="993760" y="4750245"/>
                </a:lnTo>
                <a:lnTo>
                  <a:pt x="1014871" y="4784024"/>
                </a:lnTo>
                <a:lnTo>
                  <a:pt x="1040205" y="4814987"/>
                </a:lnTo>
                <a:lnTo>
                  <a:pt x="1071169" y="4840321"/>
                </a:lnTo>
                <a:lnTo>
                  <a:pt x="1104948" y="4861433"/>
                </a:lnTo>
                <a:lnTo>
                  <a:pt x="1142949" y="4878322"/>
                </a:lnTo>
                <a:lnTo>
                  <a:pt x="1183765" y="4892397"/>
                </a:lnTo>
                <a:lnTo>
                  <a:pt x="1224581" y="4905064"/>
                </a:lnTo>
                <a:lnTo>
                  <a:pt x="1268212" y="4916323"/>
                </a:lnTo>
                <a:lnTo>
                  <a:pt x="1310435" y="4927583"/>
                </a:lnTo>
                <a:lnTo>
                  <a:pt x="1352658" y="4940250"/>
                </a:lnTo>
                <a:lnTo>
                  <a:pt x="1393474" y="4954324"/>
                </a:lnTo>
                <a:lnTo>
                  <a:pt x="1431475" y="4971214"/>
                </a:lnTo>
                <a:lnTo>
                  <a:pt x="1466661" y="4990918"/>
                </a:lnTo>
                <a:lnTo>
                  <a:pt x="1497625" y="5016252"/>
                </a:lnTo>
                <a:lnTo>
                  <a:pt x="1529996" y="5044401"/>
                </a:lnTo>
                <a:lnTo>
                  <a:pt x="1558145" y="5076772"/>
                </a:lnTo>
                <a:lnTo>
                  <a:pt x="1584887" y="5110551"/>
                </a:lnTo>
                <a:lnTo>
                  <a:pt x="1611628" y="5145737"/>
                </a:lnTo>
                <a:lnTo>
                  <a:pt x="1638370" y="5180923"/>
                </a:lnTo>
                <a:lnTo>
                  <a:pt x="1665111" y="5214702"/>
                </a:lnTo>
                <a:lnTo>
                  <a:pt x="1694668" y="5247073"/>
                </a:lnTo>
                <a:lnTo>
                  <a:pt x="1724224" y="5275222"/>
                </a:lnTo>
                <a:lnTo>
                  <a:pt x="1758003" y="5299149"/>
                </a:lnTo>
                <a:lnTo>
                  <a:pt x="1793189" y="5317446"/>
                </a:lnTo>
                <a:lnTo>
                  <a:pt x="1835412" y="5330113"/>
                </a:lnTo>
                <a:lnTo>
                  <a:pt x="1879043" y="5335742"/>
                </a:lnTo>
                <a:lnTo>
                  <a:pt x="1924081" y="5337150"/>
                </a:lnTo>
                <a:lnTo>
                  <a:pt x="1971934" y="5332927"/>
                </a:lnTo>
                <a:lnTo>
                  <a:pt x="2019788" y="5327298"/>
                </a:lnTo>
                <a:lnTo>
                  <a:pt x="2067641" y="5320260"/>
                </a:lnTo>
                <a:lnTo>
                  <a:pt x="2115494" y="5314631"/>
                </a:lnTo>
                <a:lnTo>
                  <a:pt x="2163347" y="5311816"/>
                </a:lnTo>
                <a:lnTo>
                  <a:pt x="2209793" y="5311816"/>
                </a:lnTo>
                <a:lnTo>
                  <a:pt x="2253424" y="5317446"/>
                </a:lnTo>
                <a:lnTo>
                  <a:pt x="2297055" y="5328705"/>
                </a:lnTo>
                <a:lnTo>
                  <a:pt x="2339278" y="5345594"/>
                </a:lnTo>
                <a:lnTo>
                  <a:pt x="2381501" y="5368114"/>
                </a:lnTo>
                <a:lnTo>
                  <a:pt x="2423725" y="5390633"/>
                </a:lnTo>
                <a:lnTo>
                  <a:pt x="2465948" y="5415967"/>
                </a:lnTo>
                <a:lnTo>
                  <a:pt x="2506764" y="5439893"/>
                </a:lnTo>
                <a:lnTo>
                  <a:pt x="2550395" y="5461005"/>
                </a:lnTo>
                <a:lnTo>
                  <a:pt x="2592618" y="5477894"/>
                </a:lnTo>
                <a:lnTo>
                  <a:pt x="2636249" y="5489154"/>
                </a:lnTo>
                <a:lnTo>
                  <a:pt x="2681287" y="5493376"/>
                </a:lnTo>
                <a:lnTo>
                  <a:pt x="2726325" y="5489154"/>
                </a:lnTo>
                <a:lnTo>
                  <a:pt x="2769956" y="5477894"/>
                </a:lnTo>
                <a:lnTo>
                  <a:pt x="2812180" y="5461005"/>
                </a:lnTo>
                <a:lnTo>
                  <a:pt x="2855810" y="5439893"/>
                </a:lnTo>
                <a:lnTo>
                  <a:pt x="2896626" y="5415967"/>
                </a:lnTo>
                <a:lnTo>
                  <a:pt x="2938850" y="5390633"/>
                </a:lnTo>
                <a:lnTo>
                  <a:pt x="2981073" y="5368114"/>
                </a:lnTo>
                <a:lnTo>
                  <a:pt x="3023296" y="5345594"/>
                </a:lnTo>
                <a:lnTo>
                  <a:pt x="3064112" y="5328705"/>
                </a:lnTo>
                <a:lnTo>
                  <a:pt x="3109151" y="5317446"/>
                </a:lnTo>
                <a:lnTo>
                  <a:pt x="3152781" y="5311816"/>
                </a:lnTo>
                <a:lnTo>
                  <a:pt x="3199227" y="5311816"/>
                </a:lnTo>
                <a:lnTo>
                  <a:pt x="3247080" y="5314631"/>
                </a:lnTo>
                <a:lnTo>
                  <a:pt x="3294933" y="5320260"/>
                </a:lnTo>
                <a:lnTo>
                  <a:pt x="3342787" y="5327298"/>
                </a:lnTo>
                <a:lnTo>
                  <a:pt x="3390640" y="5332927"/>
                </a:lnTo>
                <a:lnTo>
                  <a:pt x="3438493" y="5337150"/>
                </a:lnTo>
                <a:lnTo>
                  <a:pt x="3483531" y="5335742"/>
                </a:lnTo>
                <a:lnTo>
                  <a:pt x="3527162" y="5330113"/>
                </a:lnTo>
                <a:lnTo>
                  <a:pt x="3569385" y="5317446"/>
                </a:lnTo>
                <a:lnTo>
                  <a:pt x="3604572" y="5299149"/>
                </a:lnTo>
                <a:lnTo>
                  <a:pt x="3638350" y="5275222"/>
                </a:lnTo>
                <a:lnTo>
                  <a:pt x="3667907" y="5247073"/>
                </a:lnTo>
                <a:lnTo>
                  <a:pt x="3697463" y="5214702"/>
                </a:lnTo>
                <a:lnTo>
                  <a:pt x="3724204" y="5180923"/>
                </a:lnTo>
                <a:lnTo>
                  <a:pt x="3750946" y="5145737"/>
                </a:lnTo>
                <a:lnTo>
                  <a:pt x="3777687" y="5110551"/>
                </a:lnTo>
                <a:lnTo>
                  <a:pt x="3804429" y="5076772"/>
                </a:lnTo>
                <a:lnTo>
                  <a:pt x="3832578" y="5044401"/>
                </a:lnTo>
                <a:lnTo>
                  <a:pt x="3864949" y="5016252"/>
                </a:lnTo>
                <a:lnTo>
                  <a:pt x="3895913" y="4990918"/>
                </a:lnTo>
                <a:lnTo>
                  <a:pt x="3931099" y="4971214"/>
                </a:lnTo>
                <a:lnTo>
                  <a:pt x="3969100" y="4954324"/>
                </a:lnTo>
                <a:lnTo>
                  <a:pt x="4009916" y="4940250"/>
                </a:lnTo>
                <a:lnTo>
                  <a:pt x="4052139" y="4927583"/>
                </a:lnTo>
                <a:lnTo>
                  <a:pt x="4094363" y="4916323"/>
                </a:lnTo>
                <a:lnTo>
                  <a:pt x="4137993" y="4905064"/>
                </a:lnTo>
                <a:lnTo>
                  <a:pt x="4178809" y="4892397"/>
                </a:lnTo>
                <a:lnTo>
                  <a:pt x="4219625" y="4878322"/>
                </a:lnTo>
                <a:lnTo>
                  <a:pt x="4257626" y="4861433"/>
                </a:lnTo>
                <a:lnTo>
                  <a:pt x="4291405" y="4840321"/>
                </a:lnTo>
                <a:lnTo>
                  <a:pt x="4322369" y="4814987"/>
                </a:lnTo>
                <a:lnTo>
                  <a:pt x="4347703" y="4784024"/>
                </a:lnTo>
                <a:lnTo>
                  <a:pt x="4368815" y="4750245"/>
                </a:lnTo>
                <a:lnTo>
                  <a:pt x="4385704" y="4712244"/>
                </a:lnTo>
                <a:lnTo>
                  <a:pt x="4399778" y="4671428"/>
                </a:lnTo>
                <a:lnTo>
                  <a:pt x="4412445" y="4630612"/>
                </a:lnTo>
                <a:lnTo>
                  <a:pt x="4423705" y="4586981"/>
                </a:lnTo>
                <a:lnTo>
                  <a:pt x="4434964" y="4544758"/>
                </a:lnTo>
                <a:lnTo>
                  <a:pt x="4447632" y="4502534"/>
                </a:lnTo>
                <a:lnTo>
                  <a:pt x="4461706" y="4461718"/>
                </a:lnTo>
                <a:lnTo>
                  <a:pt x="4478595" y="4423717"/>
                </a:lnTo>
                <a:lnTo>
                  <a:pt x="4498300" y="4388531"/>
                </a:lnTo>
                <a:lnTo>
                  <a:pt x="4523634" y="4357567"/>
                </a:lnTo>
                <a:lnTo>
                  <a:pt x="4551782" y="4325196"/>
                </a:lnTo>
                <a:lnTo>
                  <a:pt x="4584154" y="4297047"/>
                </a:lnTo>
                <a:lnTo>
                  <a:pt x="4617933" y="4270306"/>
                </a:lnTo>
                <a:lnTo>
                  <a:pt x="4654526" y="4243564"/>
                </a:lnTo>
                <a:lnTo>
                  <a:pt x="4689712" y="4216823"/>
                </a:lnTo>
                <a:lnTo>
                  <a:pt x="4723491" y="4190081"/>
                </a:lnTo>
                <a:lnTo>
                  <a:pt x="4755862" y="4160525"/>
                </a:lnTo>
                <a:lnTo>
                  <a:pt x="4784011" y="4130969"/>
                </a:lnTo>
                <a:lnTo>
                  <a:pt x="4807938" y="4097190"/>
                </a:lnTo>
                <a:lnTo>
                  <a:pt x="4826235" y="4062004"/>
                </a:lnTo>
                <a:lnTo>
                  <a:pt x="4838902" y="4019781"/>
                </a:lnTo>
                <a:lnTo>
                  <a:pt x="4844531" y="3976150"/>
                </a:lnTo>
                <a:lnTo>
                  <a:pt x="4845939" y="3931111"/>
                </a:lnTo>
                <a:lnTo>
                  <a:pt x="4841716" y="3883258"/>
                </a:lnTo>
                <a:lnTo>
                  <a:pt x="4836087" y="3835405"/>
                </a:lnTo>
                <a:lnTo>
                  <a:pt x="4829049" y="3787552"/>
                </a:lnTo>
                <a:lnTo>
                  <a:pt x="4823420" y="3739699"/>
                </a:lnTo>
                <a:lnTo>
                  <a:pt x="4820605" y="3691846"/>
                </a:lnTo>
                <a:lnTo>
                  <a:pt x="4820605" y="3645400"/>
                </a:lnTo>
                <a:lnTo>
                  <a:pt x="4826235" y="3601769"/>
                </a:lnTo>
                <a:lnTo>
                  <a:pt x="4837494" y="3558138"/>
                </a:lnTo>
                <a:lnTo>
                  <a:pt x="4854383" y="3517322"/>
                </a:lnTo>
                <a:lnTo>
                  <a:pt x="4876903" y="3475099"/>
                </a:lnTo>
                <a:lnTo>
                  <a:pt x="4899422" y="3432876"/>
                </a:lnTo>
                <a:lnTo>
                  <a:pt x="4924756" y="3390652"/>
                </a:lnTo>
                <a:lnTo>
                  <a:pt x="4948682" y="3349836"/>
                </a:lnTo>
                <a:lnTo>
                  <a:pt x="4969794" y="3306206"/>
                </a:lnTo>
                <a:lnTo>
                  <a:pt x="4986683" y="3263982"/>
                </a:lnTo>
                <a:lnTo>
                  <a:pt x="4997943" y="3220351"/>
                </a:lnTo>
                <a:lnTo>
                  <a:pt x="5002165" y="3175313"/>
                </a:lnTo>
                <a:lnTo>
                  <a:pt x="4997943" y="3130275"/>
                </a:lnTo>
                <a:lnTo>
                  <a:pt x="4986683" y="3086644"/>
                </a:lnTo>
                <a:lnTo>
                  <a:pt x="4969794" y="3044421"/>
                </a:lnTo>
                <a:lnTo>
                  <a:pt x="4948682" y="3000790"/>
                </a:lnTo>
                <a:lnTo>
                  <a:pt x="4924756" y="2959974"/>
                </a:lnTo>
                <a:lnTo>
                  <a:pt x="4899422" y="2917751"/>
                </a:lnTo>
                <a:lnTo>
                  <a:pt x="4876903" y="2875527"/>
                </a:lnTo>
                <a:lnTo>
                  <a:pt x="4854383" y="2833304"/>
                </a:lnTo>
                <a:lnTo>
                  <a:pt x="4837494" y="2792488"/>
                </a:lnTo>
                <a:lnTo>
                  <a:pt x="4826235" y="2748857"/>
                </a:lnTo>
                <a:lnTo>
                  <a:pt x="4820605" y="2705226"/>
                </a:lnTo>
                <a:lnTo>
                  <a:pt x="4820605" y="2658781"/>
                </a:lnTo>
                <a:lnTo>
                  <a:pt x="4823420" y="2610927"/>
                </a:lnTo>
                <a:lnTo>
                  <a:pt x="4829049" y="2563074"/>
                </a:lnTo>
                <a:lnTo>
                  <a:pt x="4836087" y="2515221"/>
                </a:lnTo>
                <a:lnTo>
                  <a:pt x="4841716" y="2467368"/>
                </a:lnTo>
                <a:lnTo>
                  <a:pt x="4845939" y="2419515"/>
                </a:lnTo>
                <a:lnTo>
                  <a:pt x="4844531" y="2374477"/>
                </a:lnTo>
                <a:lnTo>
                  <a:pt x="4838902" y="2330846"/>
                </a:lnTo>
                <a:lnTo>
                  <a:pt x="4826235" y="2288622"/>
                </a:lnTo>
                <a:lnTo>
                  <a:pt x="4807938" y="2253436"/>
                </a:lnTo>
                <a:lnTo>
                  <a:pt x="4784011" y="2219658"/>
                </a:lnTo>
                <a:lnTo>
                  <a:pt x="4755862" y="2190101"/>
                </a:lnTo>
                <a:lnTo>
                  <a:pt x="4723491" y="2160545"/>
                </a:lnTo>
                <a:lnTo>
                  <a:pt x="4689712" y="2133803"/>
                </a:lnTo>
                <a:lnTo>
                  <a:pt x="4654526" y="2107062"/>
                </a:lnTo>
                <a:lnTo>
                  <a:pt x="4617933" y="2080320"/>
                </a:lnTo>
                <a:lnTo>
                  <a:pt x="4584154" y="2053579"/>
                </a:lnTo>
                <a:lnTo>
                  <a:pt x="4551782" y="2025430"/>
                </a:lnTo>
                <a:lnTo>
                  <a:pt x="4523634" y="1993059"/>
                </a:lnTo>
                <a:lnTo>
                  <a:pt x="4498300" y="1962095"/>
                </a:lnTo>
                <a:lnTo>
                  <a:pt x="4478595" y="1926909"/>
                </a:lnTo>
                <a:lnTo>
                  <a:pt x="4461706" y="1888908"/>
                </a:lnTo>
                <a:lnTo>
                  <a:pt x="4447632" y="1848092"/>
                </a:lnTo>
                <a:lnTo>
                  <a:pt x="4434964" y="1805868"/>
                </a:lnTo>
                <a:lnTo>
                  <a:pt x="4423705" y="1763645"/>
                </a:lnTo>
                <a:lnTo>
                  <a:pt x="4412445" y="1720014"/>
                </a:lnTo>
                <a:lnTo>
                  <a:pt x="4399778" y="1679198"/>
                </a:lnTo>
                <a:lnTo>
                  <a:pt x="4385704" y="1638382"/>
                </a:lnTo>
                <a:lnTo>
                  <a:pt x="4368815" y="1600381"/>
                </a:lnTo>
                <a:lnTo>
                  <a:pt x="4347703" y="1566603"/>
                </a:lnTo>
                <a:lnTo>
                  <a:pt x="4322369" y="1535639"/>
                </a:lnTo>
                <a:lnTo>
                  <a:pt x="4291405" y="1510305"/>
                </a:lnTo>
                <a:lnTo>
                  <a:pt x="4257626" y="1489193"/>
                </a:lnTo>
                <a:lnTo>
                  <a:pt x="4219625" y="1472304"/>
                </a:lnTo>
                <a:lnTo>
                  <a:pt x="4178809" y="1458229"/>
                </a:lnTo>
                <a:lnTo>
                  <a:pt x="4137993" y="1445562"/>
                </a:lnTo>
                <a:lnTo>
                  <a:pt x="4094363" y="1434303"/>
                </a:lnTo>
                <a:lnTo>
                  <a:pt x="4052139" y="1423043"/>
                </a:lnTo>
                <a:lnTo>
                  <a:pt x="4009916" y="1410376"/>
                </a:lnTo>
                <a:lnTo>
                  <a:pt x="3969100" y="1396302"/>
                </a:lnTo>
                <a:lnTo>
                  <a:pt x="3931099" y="1379412"/>
                </a:lnTo>
                <a:lnTo>
                  <a:pt x="3895913" y="1359708"/>
                </a:lnTo>
                <a:lnTo>
                  <a:pt x="3864949" y="1334374"/>
                </a:lnTo>
                <a:lnTo>
                  <a:pt x="3832578" y="1306225"/>
                </a:lnTo>
                <a:lnTo>
                  <a:pt x="3804429" y="1273854"/>
                </a:lnTo>
                <a:lnTo>
                  <a:pt x="3777687" y="1240075"/>
                </a:lnTo>
                <a:lnTo>
                  <a:pt x="3750946" y="1204889"/>
                </a:lnTo>
                <a:lnTo>
                  <a:pt x="3724204" y="1169703"/>
                </a:lnTo>
                <a:lnTo>
                  <a:pt x="3697463" y="1135924"/>
                </a:lnTo>
                <a:lnTo>
                  <a:pt x="3667907" y="1103553"/>
                </a:lnTo>
                <a:lnTo>
                  <a:pt x="3638350" y="1075404"/>
                </a:lnTo>
                <a:lnTo>
                  <a:pt x="3604572" y="1051478"/>
                </a:lnTo>
                <a:lnTo>
                  <a:pt x="3569385" y="1033181"/>
                </a:lnTo>
                <a:lnTo>
                  <a:pt x="3527162" y="1020514"/>
                </a:lnTo>
                <a:lnTo>
                  <a:pt x="3483531" y="1014884"/>
                </a:lnTo>
                <a:lnTo>
                  <a:pt x="3438493" y="1013477"/>
                </a:lnTo>
                <a:lnTo>
                  <a:pt x="3390640" y="1017699"/>
                </a:lnTo>
                <a:lnTo>
                  <a:pt x="3342787" y="1023329"/>
                </a:lnTo>
                <a:lnTo>
                  <a:pt x="3294933" y="1030366"/>
                </a:lnTo>
                <a:lnTo>
                  <a:pt x="3247080" y="1035996"/>
                </a:lnTo>
                <a:lnTo>
                  <a:pt x="3199227" y="1038811"/>
                </a:lnTo>
                <a:lnTo>
                  <a:pt x="3152781" y="1038811"/>
                </a:lnTo>
                <a:lnTo>
                  <a:pt x="3109151" y="1033181"/>
                </a:lnTo>
                <a:lnTo>
                  <a:pt x="3064112" y="1021921"/>
                </a:lnTo>
                <a:lnTo>
                  <a:pt x="3023296" y="1005032"/>
                </a:lnTo>
                <a:lnTo>
                  <a:pt x="2981073" y="982513"/>
                </a:lnTo>
                <a:lnTo>
                  <a:pt x="2938850" y="959994"/>
                </a:lnTo>
                <a:lnTo>
                  <a:pt x="2896626" y="934660"/>
                </a:lnTo>
                <a:lnTo>
                  <a:pt x="2855810" y="910733"/>
                </a:lnTo>
                <a:lnTo>
                  <a:pt x="2812180" y="889621"/>
                </a:lnTo>
                <a:lnTo>
                  <a:pt x="2769956" y="872732"/>
                </a:lnTo>
                <a:lnTo>
                  <a:pt x="2726325" y="861472"/>
                </a:lnTo>
                <a:lnTo>
                  <a:pt x="2681287" y="857250"/>
                </a:lnTo>
                <a:close/>
              </a:path>
            </a:pathLst>
          </a:custGeom>
          <a:solidFill>
            <a:schemeClr val="tx2"/>
          </a:solidFill>
          <a:ln w="101600">
            <a:noFill/>
            <a:prstDash val="solid"/>
            <a:round/>
            <a:headEnd/>
            <a:tailEnd/>
          </a:ln>
        </p:spPr>
      </p:sp>
      <p:sp>
        <p:nvSpPr>
          <p:cNvPr id="2" name="標題 1">
            <a:extLst>
              <a:ext uri="{FF2B5EF4-FFF2-40B4-BE49-F238E27FC236}">
                <a16:creationId xmlns:a16="http://schemas.microsoft.com/office/drawing/2014/main" id="{A426EF3D-0CD5-46E5-8ECD-1FDD1288FC40}"/>
              </a:ext>
            </a:extLst>
          </p:cNvPr>
          <p:cNvSpPr>
            <a:spLocks noGrp="1"/>
          </p:cNvSpPr>
          <p:nvPr>
            <p:ph type="title"/>
          </p:nvPr>
        </p:nvSpPr>
        <p:spPr>
          <a:xfrm>
            <a:off x="5799184" y="1098388"/>
            <a:ext cx="6035040" cy="4394988"/>
          </a:xfrm>
        </p:spPr>
        <p:txBody>
          <a:bodyPr vert="horz" lIns="91440" tIns="45720" rIns="91440" bIns="45720" rtlCol="0" anchor="ctr">
            <a:normAutofit/>
          </a:bodyPr>
          <a:lstStyle/>
          <a:p>
            <a:pPr algn="ctr"/>
            <a:r>
              <a:rPr lang="zh-TW" altLang="en-US" sz="10000" spc="800" dirty="0"/>
              <a:t>遠東商銀駭客案</a:t>
            </a:r>
          </a:p>
        </p:txBody>
      </p:sp>
    </p:spTree>
    <p:extLst>
      <p:ext uri="{BB962C8B-B14F-4D97-AF65-F5344CB8AC3E}">
        <p14:creationId xmlns:p14="http://schemas.microsoft.com/office/powerpoint/2010/main" val="825030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84357-73A7-44A1-BB9C-0D1ED83E03DF}"/>
              </a:ext>
            </a:extLst>
          </p:cNvPr>
          <p:cNvSpPr>
            <a:spLocks noGrp="1"/>
          </p:cNvSpPr>
          <p:nvPr>
            <p:ph type="title"/>
          </p:nvPr>
        </p:nvSpPr>
        <p:spPr>
          <a:xfrm>
            <a:off x="1251678" y="382385"/>
            <a:ext cx="10178322" cy="112129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AF962289-96B8-4E8A-9191-8B9649E0F7D3}"/>
              </a:ext>
            </a:extLst>
          </p:cNvPr>
          <p:cNvSpPr>
            <a:spLocks noGrp="1"/>
          </p:cNvSpPr>
          <p:nvPr>
            <p:ph idx="4294967295"/>
          </p:nvPr>
        </p:nvSpPr>
        <p:spPr>
          <a:xfrm>
            <a:off x="914400" y="1676400"/>
            <a:ext cx="10515600" cy="4622800"/>
          </a:xfrm>
          <a:prstGeom prst="rect">
            <a:avLst/>
          </a:prstGeom>
        </p:spPr>
        <p:txBody>
          <a:bodyPr>
            <a:normAutofit/>
          </a:bodyPr>
          <a:lstStyle/>
          <a:p>
            <a:r>
              <a:rPr lang="en-US" altLang="zh-TW" sz="2000" dirty="0">
                <a:hlinkClick r:id="rId2"/>
              </a:rPr>
              <a:t>http://www.appledaily.com.tw/appledaily/article/headline/20171007/37806108/</a:t>
            </a:r>
            <a:endParaRPr lang="en-US" altLang="zh-TW" sz="2000" dirty="0"/>
          </a:p>
          <a:p>
            <a:r>
              <a:rPr lang="zh-TW" altLang="en-US" sz="2000" dirty="0"/>
              <a:t>遠東商銀驚傳遭駭客入侵，銀行帳下</a:t>
            </a:r>
            <a:r>
              <a:rPr lang="en-US" altLang="zh-TW" sz="2000" dirty="0"/>
              <a:t>6000</a:t>
            </a:r>
            <a:r>
              <a:rPr lang="zh-TW" altLang="en-US" sz="2000" dirty="0"/>
              <a:t>萬美元（約</a:t>
            </a:r>
            <a:r>
              <a:rPr lang="en-US" altLang="zh-TW" sz="2000" dirty="0"/>
              <a:t>18</a:t>
            </a:r>
            <a:r>
              <a:rPr lang="zh-TW" altLang="en-US" sz="2000" dirty="0"/>
              <a:t>億元台幣）遭分拆數筆，轉往柬埔寨、斯里蘭卡等地，創下國內銀行體系遭駭最高金額。不過包括主管機關及遠銀總經理周添財昨皆不願公布實際遭駭金額，僅表示多數款項已追回，仍有小部分金額在追查中，估損失金額不超過</a:t>
            </a:r>
            <a:r>
              <a:rPr lang="en-US" altLang="zh-TW" sz="2000" dirty="0"/>
              <a:t>50</a:t>
            </a:r>
            <a:r>
              <a:rPr lang="zh-TW" altLang="en-US" sz="2000" dirty="0"/>
              <a:t>萬美元（約</a:t>
            </a:r>
            <a:r>
              <a:rPr lang="en-US" altLang="zh-TW" sz="2000" dirty="0"/>
              <a:t>1500</a:t>
            </a:r>
            <a:r>
              <a:rPr lang="zh-TW" altLang="en-US" sz="2000" dirty="0"/>
              <a:t>萬元台幣）。</a:t>
            </a:r>
            <a:endParaRPr lang="en-US" altLang="zh-TW" dirty="0"/>
          </a:p>
        </p:txBody>
      </p:sp>
      <p:pic>
        <p:nvPicPr>
          <p:cNvPr id="5" name="圖片 4" descr="一張含有 建築物 的圖片&#10;&#10;產生非常高可信度的描述">
            <a:extLst>
              <a:ext uri="{FF2B5EF4-FFF2-40B4-BE49-F238E27FC236}">
                <a16:creationId xmlns:a16="http://schemas.microsoft.com/office/drawing/2014/main" id="{6B6F3BAB-1728-48ED-B51E-C99A841B9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 y="3763644"/>
            <a:ext cx="5171440" cy="2908936"/>
          </a:xfrm>
          <a:prstGeom prst="rect">
            <a:avLst/>
          </a:prstGeom>
        </p:spPr>
      </p:pic>
      <p:pic>
        <p:nvPicPr>
          <p:cNvPr id="7" name="圖片 6">
            <a:extLst>
              <a:ext uri="{FF2B5EF4-FFF2-40B4-BE49-F238E27FC236}">
                <a16:creationId xmlns:a16="http://schemas.microsoft.com/office/drawing/2014/main" id="{3EFD1EDD-EA82-492D-A00A-966D33F71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3049" y="4020820"/>
            <a:ext cx="2593351" cy="2651760"/>
          </a:xfrm>
          <a:prstGeom prst="rect">
            <a:avLst/>
          </a:prstGeom>
        </p:spPr>
      </p:pic>
      <p:pic>
        <p:nvPicPr>
          <p:cNvPr id="9" name="圖片 8">
            <a:extLst>
              <a:ext uri="{FF2B5EF4-FFF2-40B4-BE49-F238E27FC236}">
                <a16:creationId xmlns:a16="http://schemas.microsoft.com/office/drawing/2014/main" id="{EE254DEE-4F45-421A-A844-FE2ED286A3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3053" y="5110481"/>
            <a:ext cx="2150463" cy="1082698"/>
          </a:xfrm>
          <a:prstGeom prst="rect">
            <a:avLst/>
          </a:prstGeom>
        </p:spPr>
      </p:pic>
    </p:spTree>
    <p:extLst>
      <p:ext uri="{BB962C8B-B14F-4D97-AF65-F5344CB8AC3E}">
        <p14:creationId xmlns:p14="http://schemas.microsoft.com/office/powerpoint/2010/main" val="524659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15790-1DB6-402D-BAFC-0CB03B7C05D4}"/>
              </a:ext>
            </a:extLst>
          </p:cNvPr>
          <p:cNvSpPr>
            <a:spLocks noGrp="1"/>
          </p:cNvSpPr>
          <p:nvPr>
            <p:ph type="title"/>
          </p:nvPr>
        </p:nvSpPr>
        <p:spPr>
          <a:xfrm>
            <a:off x="1251678" y="382385"/>
            <a:ext cx="10178322" cy="119241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6A51609D-B6D3-46ED-BEC6-16B11D3155C0}"/>
              </a:ext>
            </a:extLst>
          </p:cNvPr>
          <p:cNvSpPr>
            <a:spLocks noGrp="1"/>
          </p:cNvSpPr>
          <p:nvPr>
            <p:ph idx="4294967295"/>
          </p:nvPr>
        </p:nvSpPr>
        <p:spPr>
          <a:xfrm>
            <a:off x="1170398" y="1717040"/>
            <a:ext cx="10178322" cy="4257039"/>
          </a:xfrm>
          <a:prstGeom prst="rect">
            <a:avLst/>
          </a:prstGeom>
        </p:spPr>
        <p:txBody>
          <a:bodyPr>
            <a:normAutofit lnSpcReduction="10000"/>
          </a:bodyPr>
          <a:lstStyle/>
          <a:p>
            <a:r>
              <a:rPr lang="en-US" altLang="zh-TW" dirty="0">
                <a:hlinkClick r:id="rId2"/>
              </a:rPr>
              <a:t>https://www.ithome.com.tw/news/117397</a:t>
            </a:r>
            <a:endParaRPr lang="en-US" altLang="zh-TW" dirty="0"/>
          </a:p>
          <a:p>
            <a:r>
              <a:rPr lang="zh-TW" altLang="en-US" dirty="0"/>
              <a:t>遠銀在</a:t>
            </a:r>
            <a:r>
              <a:rPr lang="en-US" altLang="zh-TW" dirty="0"/>
              <a:t>10</a:t>
            </a:r>
            <a:r>
              <a:rPr lang="zh-TW" altLang="en-US" dirty="0"/>
              <a:t>月</a:t>
            </a:r>
            <a:r>
              <a:rPr lang="en-US" altLang="zh-TW" dirty="0"/>
              <a:t>3</a:t>
            </a:r>
            <a:r>
              <a:rPr lang="zh-TW" altLang="en-US" dirty="0"/>
              <a:t>日上午，從資安設備上偵測到網路異常行為，隨後發現有系統毀損，確認遭到駭客攻擊而植入病毒程式，當時清查後發現，只有</a:t>
            </a:r>
            <a:r>
              <a:rPr lang="en-US" altLang="zh-TW" dirty="0"/>
              <a:t>PC</a:t>
            </a:r>
            <a:r>
              <a:rPr lang="zh-TW" altLang="en-US" dirty="0"/>
              <a:t>和</a:t>
            </a:r>
            <a:r>
              <a:rPr lang="en-US" altLang="zh-TW" dirty="0"/>
              <a:t>Windows</a:t>
            </a:r>
            <a:r>
              <a:rPr lang="zh-TW" altLang="en-US" dirty="0"/>
              <a:t>伺服器受到影響，其餘主要交易系統，如存、匯、網銀、</a:t>
            </a:r>
            <a:r>
              <a:rPr lang="en-US" altLang="zh-TW" dirty="0"/>
              <a:t>ATM</a:t>
            </a:r>
            <a:r>
              <a:rPr lang="zh-TW" altLang="en-US" dirty="0"/>
              <a:t>及信用卡等皆正常運作，分行服務都運作如常。因此，遠銀剛開始以為是只是一起單純的病毒入侵事件，也先向金管會通報遭駭客植入病毒。</a:t>
            </a:r>
          </a:p>
          <a:p>
            <a:endParaRPr lang="zh-TW" altLang="en-US" dirty="0"/>
          </a:p>
          <a:p>
            <a:r>
              <a:rPr lang="zh-TW" altLang="en-US" dirty="0"/>
              <a:t>第一時間遠銀先在總行成立緊急應變小組，由遠銀總經理親自主持，並在資訊處成立戰情指揮中心，由遠銀</a:t>
            </a:r>
            <a:r>
              <a:rPr lang="en-US" altLang="zh-TW" dirty="0"/>
              <a:t>O&amp;T</a:t>
            </a:r>
            <a:r>
              <a:rPr lang="zh-TW" altLang="en-US" dirty="0"/>
              <a:t>副總經理與資訊處處長擔任現場指揮，還成立了攻防小組及設備復原小組。另外，遠銀也找來多家資安業者，如趨勢、微軟等組成團隊盤查系統，以確認影響範圍，後來找出並刪除病毒及後門程式，尤其還發現了過去沒有出現過的病毒。</a:t>
            </a:r>
          </a:p>
        </p:txBody>
      </p:sp>
    </p:spTree>
    <p:extLst>
      <p:ext uri="{BB962C8B-B14F-4D97-AF65-F5344CB8AC3E}">
        <p14:creationId xmlns:p14="http://schemas.microsoft.com/office/powerpoint/2010/main" val="292417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CCE308-6F0A-4B1C-ACF9-FD87FCCCC47D}"/>
              </a:ext>
            </a:extLst>
          </p:cNvPr>
          <p:cNvSpPr>
            <a:spLocks noGrp="1"/>
          </p:cNvSpPr>
          <p:nvPr>
            <p:ph type="title"/>
          </p:nvPr>
        </p:nvSpPr>
        <p:spPr>
          <a:xfrm>
            <a:off x="1251678" y="382385"/>
            <a:ext cx="10178322" cy="116193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0E23CA4F-E72E-4C83-8376-7BCC783B9462}"/>
              </a:ext>
            </a:extLst>
          </p:cNvPr>
          <p:cNvSpPr>
            <a:spLocks noGrp="1"/>
          </p:cNvSpPr>
          <p:nvPr>
            <p:ph idx="4294967295"/>
          </p:nvPr>
        </p:nvSpPr>
        <p:spPr>
          <a:xfrm>
            <a:off x="1251678" y="1544320"/>
            <a:ext cx="10178322" cy="5049519"/>
          </a:xfrm>
          <a:prstGeom prst="rect">
            <a:avLst/>
          </a:prstGeom>
        </p:spPr>
        <p:txBody>
          <a:bodyPr>
            <a:normAutofit lnSpcReduction="10000"/>
          </a:bodyPr>
          <a:lstStyle/>
          <a:p>
            <a:r>
              <a:rPr lang="zh-TW" altLang="en-US" dirty="0"/>
              <a:t>像微軟原本在遠東銀行就有常駐人力，除了檢查遠銀的微軟環境是否異常外，如針對</a:t>
            </a:r>
            <a:r>
              <a:rPr lang="en-US" altLang="zh-TW" dirty="0"/>
              <a:t>AD</a:t>
            </a:r>
            <a:r>
              <a:rPr lang="zh-TW" altLang="en-US" dirty="0"/>
              <a:t>服務，微軟就會對系統架構、權限、使用者稽核管理機制、事件紀錄進行查核。微軟團隊也嘗試尋找是否有新的攻擊手法，「尤其會檢查是否出現了零時差漏洞，不過，沒有發現有這樣的漏洞存在。」臺灣微軟資訊安全暨風險管理經理林宏嘉表示。</a:t>
            </a:r>
          </a:p>
          <a:p>
            <a:endParaRPr lang="zh-TW" altLang="en-US" dirty="0"/>
          </a:p>
          <a:p>
            <a:r>
              <a:rPr lang="zh-TW" altLang="en-US" dirty="0"/>
              <a:t>但是，過了</a:t>
            </a:r>
            <a:r>
              <a:rPr lang="en-US" altLang="zh-TW" dirty="0"/>
              <a:t>10</a:t>
            </a:r>
            <a:r>
              <a:rPr lang="zh-TW" altLang="en-US" dirty="0"/>
              <a:t>月</a:t>
            </a:r>
            <a:r>
              <a:rPr lang="en-US" altLang="zh-TW" dirty="0"/>
              <a:t>4</a:t>
            </a:r>
            <a:r>
              <a:rPr lang="zh-TW" altLang="en-US" dirty="0"/>
              <a:t>日中秋假期隔天，</a:t>
            </a:r>
            <a:r>
              <a:rPr lang="en-US" altLang="zh-TW" dirty="0"/>
              <a:t>10</a:t>
            </a:r>
            <a:r>
              <a:rPr lang="zh-TW" altLang="en-US" dirty="0"/>
              <a:t>月</a:t>
            </a:r>
            <a:r>
              <a:rPr lang="en-US" altLang="zh-TW" dirty="0"/>
              <a:t>5</a:t>
            </a:r>
            <a:r>
              <a:rPr lang="zh-TW" altLang="en-US" dirty="0"/>
              <a:t>日，遠銀在</a:t>
            </a:r>
            <a:r>
              <a:rPr lang="en-US" altLang="zh-TW" dirty="0"/>
              <a:t>SWIFT</a:t>
            </a:r>
            <a:r>
              <a:rPr lang="zh-TW" altLang="en-US" dirty="0"/>
              <a:t>系統修復後對帳時，卻發現了</a:t>
            </a:r>
            <a:r>
              <a:rPr lang="en-US" altLang="zh-TW" dirty="0"/>
              <a:t>7</a:t>
            </a:r>
            <a:r>
              <a:rPr lang="zh-TW" altLang="en-US" dirty="0"/>
              <a:t>筆偽冒交易，遠銀才驚覺是</a:t>
            </a:r>
            <a:r>
              <a:rPr lang="en-US" altLang="zh-TW" dirty="0"/>
              <a:t>SWIFT</a:t>
            </a:r>
            <a:r>
              <a:rPr lang="zh-TW" altLang="en-US" dirty="0"/>
              <a:t>銀行與銀行間跨國轉帳系統遭駭客攻擊。</a:t>
            </a:r>
          </a:p>
          <a:p>
            <a:endParaRPr lang="zh-TW" altLang="en-US" dirty="0"/>
          </a:p>
          <a:p>
            <a:r>
              <a:rPr lang="zh-TW" altLang="en-US" dirty="0"/>
              <a:t>駭客入侵</a:t>
            </a:r>
            <a:r>
              <a:rPr lang="en-US" altLang="zh-TW" dirty="0"/>
              <a:t>SWIFT</a:t>
            </a:r>
            <a:r>
              <a:rPr lang="zh-TW" altLang="en-US" dirty="0"/>
              <a:t>系統來操控轉帳，盜轉鉅額款項，並分批匯往不同海外銀行，總計金額高達</a:t>
            </a:r>
            <a:r>
              <a:rPr lang="en-US" altLang="zh-TW" dirty="0"/>
              <a:t>6,010.4</a:t>
            </a:r>
            <a:r>
              <a:rPr lang="zh-TW" altLang="en-US" dirty="0"/>
              <a:t>萬美元，當中分別有</a:t>
            </a:r>
            <a:r>
              <a:rPr lang="en-US" altLang="zh-TW" dirty="0"/>
              <a:t>5,700</a:t>
            </a:r>
            <a:r>
              <a:rPr lang="zh-TW" altLang="en-US" dirty="0"/>
              <a:t>萬美元匯往柬埔寨，</a:t>
            </a:r>
            <a:r>
              <a:rPr lang="en-US" altLang="zh-TW" dirty="0"/>
              <a:t>210</a:t>
            </a:r>
            <a:r>
              <a:rPr lang="zh-TW" altLang="en-US" dirty="0"/>
              <a:t>萬</a:t>
            </a:r>
            <a:r>
              <a:rPr lang="en-US" altLang="zh-TW" dirty="0"/>
              <a:t>4</a:t>
            </a:r>
            <a:r>
              <a:rPr lang="zh-TW" altLang="en-US" dirty="0"/>
              <a:t>千美元轉至斯里蘭卡，另外的</a:t>
            </a:r>
            <a:r>
              <a:rPr lang="en-US" altLang="zh-TW" dirty="0"/>
              <a:t>100</a:t>
            </a:r>
            <a:r>
              <a:rPr lang="zh-TW" altLang="en-US" dirty="0"/>
              <a:t>萬美元則匯往美國的銀行帳戶。遠銀當日晚間也隨即至刑事局偵九隊報案，並向國際刑警組織及</a:t>
            </a:r>
            <a:r>
              <a:rPr lang="en-US" altLang="zh-TW" dirty="0"/>
              <a:t>SWIFT Alliance</a:t>
            </a:r>
            <a:r>
              <a:rPr lang="zh-TW" altLang="en-US" dirty="0"/>
              <a:t>請求協助調查，也將遭駭電腦封存，交由刑事局協助鑑識，以釐清駭客入侵手法及途徑，並同時再次通報金管會。</a:t>
            </a:r>
          </a:p>
        </p:txBody>
      </p:sp>
    </p:spTree>
    <p:extLst>
      <p:ext uri="{BB962C8B-B14F-4D97-AF65-F5344CB8AC3E}">
        <p14:creationId xmlns:p14="http://schemas.microsoft.com/office/powerpoint/2010/main" val="3731431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室外, 停車, 建築物, 儀錶 的圖片&#10;&#10;描述是以高可信度產生">
            <a:extLst>
              <a:ext uri="{FF2B5EF4-FFF2-40B4-BE49-F238E27FC236}">
                <a16:creationId xmlns:a16="http://schemas.microsoft.com/office/drawing/2014/main" id="{84872962-6C8C-462C-B9F6-ED03FEF8C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69" y="199610"/>
            <a:ext cx="7788271" cy="6529168"/>
          </a:xfrm>
          <a:prstGeom prst="rect">
            <a:avLst/>
          </a:prstGeom>
        </p:spPr>
      </p:pic>
      <p:sp>
        <p:nvSpPr>
          <p:cNvPr id="4" name="文字方塊 3">
            <a:extLst>
              <a:ext uri="{FF2B5EF4-FFF2-40B4-BE49-F238E27FC236}">
                <a16:creationId xmlns:a16="http://schemas.microsoft.com/office/drawing/2014/main" id="{1B40AFA8-1CC7-478A-83D6-C9AED2FD98C6}"/>
              </a:ext>
            </a:extLst>
          </p:cNvPr>
          <p:cNvSpPr txBox="1"/>
          <p:nvPr/>
        </p:nvSpPr>
        <p:spPr>
          <a:xfrm>
            <a:off x="8605520" y="640080"/>
            <a:ext cx="3220720" cy="4093428"/>
          </a:xfrm>
          <a:prstGeom prst="rect">
            <a:avLst/>
          </a:prstGeom>
          <a:noFill/>
        </p:spPr>
        <p:txBody>
          <a:bodyPr wrap="square" rtlCol="0">
            <a:spAutoFit/>
          </a:bodyPr>
          <a:lstStyle/>
          <a:p>
            <a:r>
              <a:rPr lang="zh-TW" altLang="en-US" sz="2000" dirty="0"/>
              <a:t>駭客將惡意程式植入遠銀</a:t>
            </a:r>
            <a:r>
              <a:rPr lang="en-US" altLang="zh-TW" sz="2000" dirty="0"/>
              <a:t>SWIFT</a:t>
            </a:r>
            <a:r>
              <a:rPr lang="zh-TW" altLang="en-US" sz="2000" dirty="0"/>
              <a:t>系統後，破解加密的認證機制，解密交易資料，解開後竄改交易資料電文，變更受款對象與金額，再發送給另一端的其他國際銀行</a:t>
            </a:r>
            <a:r>
              <a:rPr lang="en-US" altLang="zh-TW" sz="2000" dirty="0"/>
              <a:t>SWIFT</a:t>
            </a:r>
            <a:r>
              <a:rPr lang="zh-TW" altLang="en-US" sz="2000" dirty="0"/>
              <a:t>系統，對方銀行接收電文，就將款項撥給電文指定的帳戶，造成盜轉狀況，最後惡意程式會將資料磁區加密，偽冒交易資料也刪除滅證，以延緩被發現時間。</a:t>
            </a:r>
          </a:p>
        </p:txBody>
      </p:sp>
    </p:spTree>
    <p:extLst>
      <p:ext uri="{BB962C8B-B14F-4D97-AF65-F5344CB8AC3E}">
        <p14:creationId xmlns:p14="http://schemas.microsoft.com/office/powerpoint/2010/main" val="145013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38622-B1D4-4221-ADA3-B4D871FC9FFB}"/>
              </a:ext>
            </a:extLst>
          </p:cNvPr>
          <p:cNvSpPr>
            <a:spLocks noGrp="1"/>
          </p:cNvSpPr>
          <p:nvPr>
            <p:ph type="title"/>
          </p:nvPr>
        </p:nvSpPr>
        <p:spPr>
          <a:xfrm>
            <a:off x="1251678" y="382385"/>
            <a:ext cx="10178322" cy="110097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817BC9BE-94BF-49B7-A48C-CEE46FA0A726}"/>
              </a:ext>
            </a:extLst>
          </p:cNvPr>
          <p:cNvSpPr>
            <a:spLocks noGrp="1"/>
          </p:cNvSpPr>
          <p:nvPr>
            <p:ph idx="4294967295"/>
          </p:nvPr>
        </p:nvSpPr>
        <p:spPr>
          <a:xfrm>
            <a:off x="1251678" y="1635760"/>
            <a:ext cx="10178322" cy="4663440"/>
          </a:xfrm>
          <a:prstGeom prst="rect">
            <a:avLst/>
          </a:prstGeom>
        </p:spPr>
        <p:txBody>
          <a:bodyPr>
            <a:normAutofit fontScale="92500" lnSpcReduction="20000"/>
          </a:bodyPr>
          <a:lstStyle/>
          <a:p>
            <a:r>
              <a:rPr lang="zh-TW" altLang="en-US" dirty="0">
                <a:solidFill>
                  <a:schemeClr val="tx1"/>
                </a:solidFill>
              </a:rPr>
              <a:t>在</a:t>
            </a:r>
            <a:r>
              <a:rPr lang="en-US" altLang="zh-TW" dirty="0">
                <a:solidFill>
                  <a:schemeClr val="tx1"/>
                </a:solidFill>
              </a:rPr>
              <a:t>10</a:t>
            </a:r>
            <a:r>
              <a:rPr lang="zh-TW" altLang="en-US" dirty="0">
                <a:solidFill>
                  <a:schemeClr val="tx1"/>
                </a:solidFill>
              </a:rPr>
              <a:t>月</a:t>
            </a:r>
            <a:r>
              <a:rPr lang="en-US" altLang="zh-TW" dirty="0">
                <a:solidFill>
                  <a:schemeClr val="tx1"/>
                </a:solidFill>
              </a:rPr>
              <a:t>6</a:t>
            </a:r>
            <a:r>
              <a:rPr lang="zh-TW" altLang="en-US" dirty="0">
                <a:solidFill>
                  <a:schemeClr val="tx1"/>
                </a:solidFill>
              </a:rPr>
              <a:t>日，也就是星期五晚上</a:t>
            </a:r>
            <a:r>
              <a:rPr lang="en-US" altLang="zh-TW" dirty="0">
                <a:solidFill>
                  <a:schemeClr val="tx1"/>
                </a:solidFill>
              </a:rPr>
              <a:t>6</a:t>
            </a:r>
            <a:r>
              <a:rPr lang="zh-TW" altLang="en-US" dirty="0">
                <a:solidFill>
                  <a:schemeClr val="tx1"/>
                </a:solidFill>
              </a:rPr>
              <a:t>點</a:t>
            </a:r>
            <a:r>
              <a:rPr lang="en-US" altLang="zh-TW" dirty="0">
                <a:solidFill>
                  <a:schemeClr val="tx1"/>
                </a:solidFill>
              </a:rPr>
              <a:t>57</a:t>
            </a:r>
            <a:r>
              <a:rPr lang="zh-TW" altLang="en-US" dirty="0">
                <a:solidFill>
                  <a:schemeClr val="tx1"/>
                </a:solidFill>
              </a:rPr>
              <a:t>分，遠銀在公司官網發布重大訊息公告，說明因發生「電腦病毒事件」，而影響部份</a:t>
            </a:r>
            <a:r>
              <a:rPr lang="en-US" altLang="zh-TW" dirty="0">
                <a:solidFill>
                  <a:schemeClr val="tx1"/>
                </a:solidFill>
              </a:rPr>
              <a:t>SWIFT</a:t>
            </a:r>
            <a:r>
              <a:rPr lang="zh-TW" altLang="en-US" dirty="0">
                <a:solidFill>
                  <a:schemeClr val="tx1"/>
                </a:solidFill>
              </a:rPr>
              <a:t>系統匯款交易，其他臨櫃的存匯、轉帳、</a:t>
            </a:r>
            <a:r>
              <a:rPr lang="en-US" altLang="zh-TW" dirty="0">
                <a:solidFill>
                  <a:schemeClr val="tx1"/>
                </a:solidFill>
              </a:rPr>
              <a:t>ATM</a:t>
            </a:r>
            <a:r>
              <a:rPr lang="zh-TW" altLang="en-US" dirty="0">
                <a:solidFill>
                  <a:schemeClr val="tx1"/>
                </a:solidFill>
              </a:rPr>
              <a:t>等交易系統則未受影響，不過並未說明駭客是透過何種攻擊手法入侵，只強調目前已透過跨行合作的通匯銀行向受匯銀行持續追回款項。</a:t>
            </a:r>
          </a:p>
          <a:p>
            <a:endParaRPr lang="zh-TW" altLang="en-US" dirty="0">
              <a:solidFill>
                <a:schemeClr val="tx1"/>
              </a:solidFill>
            </a:endParaRPr>
          </a:p>
          <a:p>
            <a:r>
              <a:rPr lang="zh-TW" altLang="en-US" dirty="0">
                <a:solidFill>
                  <a:schemeClr val="tx1"/>
                </a:solidFill>
              </a:rPr>
              <a:t>金管會也於同日發布新聞稿證實，遠銀</a:t>
            </a:r>
            <a:r>
              <a:rPr lang="en-US" altLang="zh-TW" dirty="0">
                <a:solidFill>
                  <a:schemeClr val="tx1"/>
                </a:solidFill>
              </a:rPr>
              <a:t>SWIFT</a:t>
            </a:r>
            <a:r>
              <a:rPr lang="zh-TW" altLang="en-US" dirty="0">
                <a:solidFill>
                  <a:schemeClr val="tx1"/>
                </a:solidFill>
              </a:rPr>
              <a:t>系統疑似遭駭客入侵，發生盜轉資金的情形，金管會也同步清查全臺其他銀行，確認受駭銀行只有遠銀一家，其他銀行並未回報類似的受駭情形，</a:t>
            </a:r>
            <a:r>
              <a:rPr lang="en-US" altLang="zh-TW" dirty="0">
                <a:solidFill>
                  <a:schemeClr val="tx1"/>
                </a:solidFill>
              </a:rPr>
              <a:t>SWIFT</a:t>
            </a:r>
            <a:r>
              <a:rPr lang="zh-TW" altLang="en-US" dirty="0">
                <a:solidFill>
                  <a:schemeClr val="tx1"/>
                </a:solidFill>
              </a:rPr>
              <a:t>系統均屬正常。</a:t>
            </a:r>
          </a:p>
          <a:p>
            <a:endParaRPr lang="zh-TW" altLang="en-US" dirty="0">
              <a:solidFill>
                <a:schemeClr val="tx1"/>
              </a:solidFill>
            </a:endParaRPr>
          </a:p>
          <a:p>
            <a:r>
              <a:rPr lang="zh-TW" altLang="en-US" dirty="0">
                <a:solidFill>
                  <a:schemeClr val="tx1"/>
                </a:solidFill>
              </a:rPr>
              <a:t>而斯里蘭卡警方依臺灣刑事局提供情資，在錫蘭銀行逮捕</a:t>
            </a:r>
            <a:r>
              <a:rPr lang="en-US" altLang="zh-TW" dirty="0">
                <a:solidFill>
                  <a:schemeClr val="tx1"/>
                </a:solidFill>
              </a:rPr>
              <a:t>1</a:t>
            </a:r>
            <a:r>
              <a:rPr lang="zh-TW" altLang="en-US" dirty="0">
                <a:solidFill>
                  <a:schemeClr val="tx1"/>
                </a:solidFill>
              </a:rPr>
              <a:t>名試圖取款的斯里蘭卡籍男性，疑似是遠銀盜領案的成員之一，並在辦公住處查扣</a:t>
            </a:r>
            <a:r>
              <a:rPr lang="en-US" altLang="zh-TW" dirty="0">
                <a:solidFill>
                  <a:schemeClr val="tx1"/>
                </a:solidFill>
              </a:rPr>
              <a:t>405</a:t>
            </a:r>
            <a:r>
              <a:rPr lang="zh-TW" altLang="en-US" dirty="0">
                <a:solidFill>
                  <a:schemeClr val="tx1"/>
                </a:solidFill>
              </a:rPr>
              <a:t>萬盧比（約</a:t>
            </a:r>
            <a:r>
              <a:rPr lang="en-US" altLang="zh-TW" dirty="0">
                <a:solidFill>
                  <a:schemeClr val="tx1"/>
                </a:solidFill>
              </a:rPr>
              <a:t>2</a:t>
            </a:r>
            <a:r>
              <a:rPr lang="zh-TW" altLang="en-US" dirty="0">
                <a:solidFill>
                  <a:schemeClr val="tx1"/>
                </a:solidFill>
              </a:rPr>
              <a:t>萬</a:t>
            </a:r>
            <a:r>
              <a:rPr lang="en-US" altLang="zh-TW" dirty="0">
                <a:solidFill>
                  <a:schemeClr val="tx1"/>
                </a:solidFill>
              </a:rPr>
              <a:t>6,400</a:t>
            </a:r>
            <a:r>
              <a:rPr lang="zh-TW" altLang="en-US" dirty="0">
                <a:solidFill>
                  <a:schemeClr val="tx1"/>
                </a:solidFill>
              </a:rPr>
              <a:t>美元），懷疑是已遭提領的遠銀贓款，後來逮捕到的另一名嫌犯，發現是該國國營瓦斯公司會長</a:t>
            </a:r>
            <a:r>
              <a:rPr lang="en-US" altLang="zh-TW" dirty="0" err="1">
                <a:solidFill>
                  <a:schemeClr val="tx1"/>
                </a:solidFill>
              </a:rPr>
              <a:t>Shalila</a:t>
            </a:r>
            <a:r>
              <a:rPr lang="en-US" altLang="zh-TW" dirty="0">
                <a:solidFill>
                  <a:schemeClr val="tx1"/>
                </a:solidFill>
              </a:rPr>
              <a:t> </a:t>
            </a:r>
            <a:r>
              <a:rPr lang="en-US" altLang="zh-TW" dirty="0" err="1">
                <a:solidFill>
                  <a:schemeClr val="tx1"/>
                </a:solidFill>
              </a:rPr>
              <a:t>Moonesinghe</a:t>
            </a:r>
            <a:r>
              <a:rPr lang="zh-TW" altLang="en-US" dirty="0">
                <a:solidFill>
                  <a:schemeClr val="tx1"/>
                </a:solidFill>
              </a:rPr>
              <a:t>，有</a:t>
            </a:r>
            <a:r>
              <a:rPr lang="en-US" altLang="zh-TW" dirty="0">
                <a:solidFill>
                  <a:schemeClr val="tx1"/>
                </a:solidFill>
              </a:rPr>
              <a:t>1</a:t>
            </a:r>
            <a:r>
              <a:rPr lang="zh-TW" altLang="en-US" dirty="0">
                <a:solidFill>
                  <a:schemeClr val="tx1"/>
                </a:solidFill>
              </a:rPr>
              <a:t>百多萬美元竊自遠銀的匯款，匯入了他的私人戶頭。</a:t>
            </a:r>
          </a:p>
        </p:txBody>
      </p:sp>
    </p:spTree>
    <p:extLst>
      <p:ext uri="{BB962C8B-B14F-4D97-AF65-F5344CB8AC3E}">
        <p14:creationId xmlns:p14="http://schemas.microsoft.com/office/powerpoint/2010/main" val="293359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6A0D9-A681-4C40-BA4E-354A1C2E0377}"/>
              </a:ext>
            </a:extLst>
          </p:cNvPr>
          <p:cNvSpPr>
            <a:spLocks noGrp="1"/>
          </p:cNvSpPr>
          <p:nvPr>
            <p:ph type="title"/>
          </p:nvPr>
        </p:nvSpPr>
        <p:spPr>
          <a:xfrm>
            <a:off x="1251678" y="382385"/>
            <a:ext cx="10178322" cy="114161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EF77CBFB-896A-485E-A4CF-9CD62F641370}"/>
              </a:ext>
            </a:extLst>
          </p:cNvPr>
          <p:cNvSpPr>
            <a:spLocks noGrp="1"/>
          </p:cNvSpPr>
          <p:nvPr>
            <p:ph idx="4294967295"/>
          </p:nvPr>
        </p:nvSpPr>
        <p:spPr>
          <a:xfrm>
            <a:off x="1251678" y="1940561"/>
            <a:ext cx="10178322" cy="4338320"/>
          </a:xfrm>
          <a:prstGeom prst="rect">
            <a:avLst/>
          </a:prstGeom>
        </p:spPr>
        <p:txBody>
          <a:bodyPr>
            <a:normAutofit fontScale="92500"/>
          </a:bodyPr>
          <a:lstStyle/>
          <a:p>
            <a:r>
              <a:rPr lang="zh-TW" altLang="en-US" dirty="0">
                <a:solidFill>
                  <a:schemeClr val="tx1"/>
                </a:solidFill>
              </a:rPr>
              <a:t>被匯往斯里蘭卡的款項有</a:t>
            </a:r>
            <a:r>
              <a:rPr lang="en-US" altLang="zh-TW" dirty="0">
                <a:solidFill>
                  <a:schemeClr val="tx1"/>
                </a:solidFill>
              </a:rPr>
              <a:t>210</a:t>
            </a:r>
            <a:r>
              <a:rPr lang="zh-TW" altLang="en-US" dirty="0">
                <a:solidFill>
                  <a:schemeClr val="tx1"/>
                </a:solidFill>
              </a:rPr>
              <a:t>萬</a:t>
            </a:r>
            <a:r>
              <a:rPr lang="en-US" altLang="zh-TW" dirty="0">
                <a:solidFill>
                  <a:schemeClr val="tx1"/>
                </a:solidFill>
              </a:rPr>
              <a:t>4</a:t>
            </a:r>
            <a:r>
              <a:rPr lang="zh-TW" altLang="en-US" dirty="0">
                <a:solidFill>
                  <a:schemeClr val="tx1"/>
                </a:solidFill>
              </a:rPr>
              <a:t>千美元，除了追回匯款外，在斯里蘭卡被提領出來的金額有盧比</a:t>
            </a:r>
            <a:r>
              <a:rPr lang="en-US" altLang="zh-TW" dirty="0">
                <a:solidFill>
                  <a:schemeClr val="tx1"/>
                </a:solidFill>
              </a:rPr>
              <a:t>3,000</a:t>
            </a:r>
            <a:r>
              <a:rPr lang="zh-TW" altLang="en-US" dirty="0">
                <a:solidFill>
                  <a:schemeClr val="tx1"/>
                </a:solidFill>
              </a:rPr>
              <a:t>萬元（美元</a:t>
            </a:r>
            <a:r>
              <a:rPr lang="en-US" altLang="zh-TW" dirty="0">
                <a:solidFill>
                  <a:schemeClr val="tx1"/>
                </a:solidFill>
              </a:rPr>
              <a:t>19.6</a:t>
            </a:r>
            <a:r>
              <a:rPr lang="zh-TW" altLang="en-US" dirty="0">
                <a:solidFill>
                  <a:schemeClr val="tx1"/>
                </a:solidFill>
              </a:rPr>
              <a:t>萬元），而斯里蘭卡警方先後再</a:t>
            </a:r>
            <a:r>
              <a:rPr lang="en-US" altLang="zh-TW" dirty="0">
                <a:solidFill>
                  <a:schemeClr val="tx1"/>
                </a:solidFill>
              </a:rPr>
              <a:t>10</a:t>
            </a:r>
            <a:r>
              <a:rPr lang="zh-TW" altLang="en-US" dirty="0">
                <a:solidFill>
                  <a:schemeClr val="tx1"/>
                </a:solidFill>
              </a:rPr>
              <a:t>月</a:t>
            </a:r>
            <a:r>
              <a:rPr lang="en-US" altLang="zh-TW" dirty="0">
                <a:solidFill>
                  <a:schemeClr val="tx1"/>
                </a:solidFill>
              </a:rPr>
              <a:t>6</a:t>
            </a:r>
            <a:r>
              <a:rPr lang="zh-TW" altLang="en-US" dirty="0">
                <a:solidFill>
                  <a:schemeClr val="tx1"/>
                </a:solidFill>
              </a:rPr>
              <a:t>日和</a:t>
            </a:r>
            <a:r>
              <a:rPr lang="en-US" altLang="zh-TW" dirty="0">
                <a:solidFill>
                  <a:schemeClr val="tx1"/>
                </a:solidFill>
              </a:rPr>
              <a:t>9</a:t>
            </a:r>
            <a:r>
              <a:rPr lang="zh-TW" altLang="en-US" dirty="0">
                <a:solidFill>
                  <a:schemeClr val="tx1"/>
                </a:solidFill>
              </a:rPr>
              <a:t>日，各逮捕了</a:t>
            </a:r>
            <a:r>
              <a:rPr lang="en-US" altLang="zh-TW" dirty="0">
                <a:solidFill>
                  <a:schemeClr val="tx1"/>
                </a:solidFill>
              </a:rPr>
              <a:t>1</a:t>
            </a:r>
            <a:r>
              <a:rPr lang="zh-TW" altLang="en-US" dirty="0">
                <a:solidFill>
                  <a:schemeClr val="tx1"/>
                </a:solidFill>
              </a:rPr>
              <a:t>名嫌犯後，共查扣追回了盧比</a:t>
            </a:r>
            <a:r>
              <a:rPr lang="en-US" altLang="zh-TW" dirty="0">
                <a:solidFill>
                  <a:schemeClr val="tx1"/>
                </a:solidFill>
              </a:rPr>
              <a:t>605</a:t>
            </a:r>
            <a:r>
              <a:rPr lang="zh-TW" altLang="en-US" dirty="0">
                <a:solidFill>
                  <a:schemeClr val="tx1"/>
                </a:solidFill>
              </a:rPr>
              <a:t>萬元，還有盧比</a:t>
            </a:r>
            <a:r>
              <a:rPr lang="en-US" altLang="zh-TW" dirty="0">
                <a:solidFill>
                  <a:schemeClr val="tx1"/>
                </a:solidFill>
              </a:rPr>
              <a:t>2395</a:t>
            </a:r>
            <a:r>
              <a:rPr lang="zh-TW" altLang="en-US" dirty="0">
                <a:solidFill>
                  <a:schemeClr val="tx1"/>
                </a:solidFill>
              </a:rPr>
              <a:t>萬元遭盜領還位追回（美元</a:t>
            </a:r>
            <a:r>
              <a:rPr lang="en-US" altLang="zh-TW" dirty="0">
                <a:solidFill>
                  <a:schemeClr val="tx1"/>
                </a:solidFill>
              </a:rPr>
              <a:t>15.65</a:t>
            </a:r>
            <a:r>
              <a:rPr lang="zh-TW" altLang="en-US" dirty="0">
                <a:solidFill>
                  <a:schemeClr val="tx1"/>
                </a:solidFill>
              </a:rPr>
              <a:t>萬元。），目前也得知有</a:t>
            </a:r>
            <a:r>
              <a:rPr lang="en-US" altLang="zh-TW" dirty="0">
                <a:solidFill>
                  <a:schemeClr val="tx1"/>
                </a:solidFill>
              </a:rPr>
              <a:t>3</a:t>
            </a:r>
            <a:r>
              <a:rPr lang="zh-TW" altLang="en-US" dirty="0">
                <a:solidFill>
                  <a:schemeClr val="tx1"/>
                </a:solidFill>
              </a:rPr>
              <a:t>名分贓嫌犯在逃，包括了</a:t>
            </a:r>
            <a:r>
              <a:rPr lang="en-US" altLang="zh-TW" dirty="0">
                <a:solidFill>
                  <a:schemeClr val="tx1"/>
                </a:solidFill>
              </a:rPr>
              <a:t>1</a:t>
            </a:r>
            <a:r>
              <a:rPr lang="zh-TW" altLang="en-US" dirty="0">
                <a:solidFill>
                  <a:schemeClr val="tx1"/>
                </a:solidFill>
              </a:rPr>
              <a:t>名斯里蘭卡籍及</a:t>
            </a:r>
            <a:r>
              <a:rPr lang="en-US" altLang="zh-TW" dirty="0">
                <a:solidFill>
                  <a:schemeClr val="tx1"/>
                </a:solidFill>
              </a:rPr>
              <a:t>2</a:t>
            </a:r>
            <a:r>
              <a:rPr lang="zh-TW" altLang="en-US" dirty="0">
                <a:solidFill>
                  <a:schemeClr val="tx1"/>
                </a:solidFill>
              </a:rPr>
              <a:t>名印度籍共犯。</a:t>
            </a:r>
            <a:endParaRPr lang="en-US" altLang="zh-TW" dirty="0">
              <a:solidFill>
                <a:schemeClr val="tx1"/>
              </a:solidFill>
            </a:endParaRPr>
          </a:p>
          <a:p>
            <a:endParaRPr lang="en-US" altLang="zh-TW" dirty="0">
              <a:solidFill>
                <a:schemeClr val="tx1"/>
              </a:solidFill>
            </a:endParaRPr>
          </a:p>
          <a:p>
            <a:r>
              <a:rPr lang="zh-TW" altLang="en-US" dirty="0">
                <a:solidFill>
                  <a:schemeClr val="tx1"/>
                </a:solidFill>
              </a:rPr>
              <a:t>換句話說，先前發現駭客入侵</a:t>
            </a:r>
            <a:r>
              <a:rPr lang="en-US" altLang="zh-TW" dirty="0">
                <a:solidFill>
                  <a:schemeClr val="tx1"/>
                </a:solidFill>
              </a:rPr>
              <a:t>SWIFT</a:t>
            </a:r>
            <a:r>
              <a:rPr lang="zh-TW" altLang="en-US" dirty="0">
                <a:solidFill>
                  <a:schemeClr val="tx1"/>
                </a:solidFill>
              </a:rPr>
              <a:t>系統後盜轉金額高達</a:t>
            </a:r>
            <a:r>
              <a:rPr lang="en-US" altLang="zh-TW" dirty="0">
                <a:solidFill>
                  <a:schemeClr val="tx1"/>
                </a:solidFill>
              </a:rPr>
              <a:t>6,010.4</a:t>
            </a:r>
            <a:r>
              <a:rPr lang="zh-TW" altLang="en-US" dirty="0">
                <a:solidFill>
                  <a:schemeClr val="tx1"/>
                </a:solidFill>
              </a:rPr>
              <a:t>萬美元，當中分別有</a:t>
            </a:r>
            <a:r>
              <a:rPr lang="en-US" altLang="zh-TW" dirty="0">
                <a:solidFill>
                  <a:schemeClr val="tx1"/>
                </a:solidFill>
              </a:rPr>
              <a:t>5,700</a:t>
            </a:r>
            <a:r>
              <a:rPr lang="zh-TW" altLang="en-US" dirty="0">
                <a:solidFill>
                  <a:schemeClr val="tx1"/>
                </a:solidFill>
              </a:rPr>
              <a:t>萬美元匯往柬埔寨，</a:t>
            </a:r>
            <a:r>
              <a:rPr lang="en-US" altLang="zh-TW" dirty="0">
                <a:solidFill>
                  <a:schemeClr val="tx1"/>
                </a:solidFill>
              </a:rPr>
              <a:t>210</a:t>
            </a:r>
            <a:r>
              <a:rPr lang="zh-TW" altLang="en-US" dirty="0">
                <a:solidFill>
                  <a:schemeClr val="tx1"/>
                </a:solidFill>
              </a:rPr>
              <a:t>萬</a:t>
            </a:r>
            <a:r>
              <a:rPr lang="en-US" altLang="zh-TW" dirty="0">
                <a:solidFill>
                  <a:schemeClr val="tx1"/>
                </a:solidFill>
              </a:rPr>
              <a:t>4</a:t>
            </a:r>
            <a:r>
              <a:rPr lang="zh-TW" altLang="en-US" dirty="0">
                <a:solidFill>
                  <a:schemeClr val="tx1"/>
                </a:solidFill>
              </a:rPr>
              <a:t>千美元轉至斯里蘭卡，另外的</a:t>
            </a:r>
            <a:r>
              <a:rPr lang="en-US" altLang="zh-TW" dirty="0">
                <a:solidFill>
                  <a:schemeClr val="tx1"/>
                </a:solidFill>
              </a:rPr>
              <a:t>100</a:t>
            </a:r>
            <a:r>
              <a:rPr lang="zh-TW" altLang="en-US" dirty="0">
                <a:solidFill>
                  <a:schemeClr val="tx1"/>
                </a:solidFill>
              </a:rPr>
              <a:t>萬美元則匯往美國的銀行帳戶。</a:t>
            </a:r>
          </a:p>
          <a:p>
            <a:endParaRPr lang="zh-TW" altLang="en-US" dirty="0">
              <a:solidFill>
                <a:schemeClr val="tx1"/>
              </a:solidFill>
            </a:endParaRPr>
          </a:p>
          <a:p>
            <a:r>
              <a:rPr lang="zh-TW" altLang="en-US" dirty="0">
                <a:solidFill>
                  <a:schemeClr val="tx1"/>
                </a:solidFill>
              </a:rPr>
              <a:t>目前累計追回或查扣的金額累計達到</a:t>
            </a:r>
            <a:r>
              <a:rPr lang="en-US" altLang="zh-TW" dirty="0">
                <a:solidFill>
                  <a:schemeClr val="tx1"/>
                </a:solidFill>
              </a:rPr>
              <a:t>5994.75</a:t>
            </a:r>
            <a:r>
              <a:rPr lang="zh-TW" altLang="en-US" dirty="0">
                <a:solidFill>
                  <a:schemeClr val="tx1"/>
                </a:solidFill>
              </a:rPr>
              <a:t>萬元（</a:t>
            </a:r>
            <a:r>
              <a:rPr lang="en-US" altLang="zh-TW" dirty="0">
                <a:solidFill>
                  <a:schemeClr val="tx1"/>
                </a:solidFill>
              </a:rPr>
              <a:t>99.74</a:t>
            </a:r>
            <a:r>
              <a:rPr lang="zh-TW" altLang="en-US" dirty="0">
                <a:solidFill>
                  <a:schemeClr val="tx1"/>
                </a:solidFill>
              </a:rPr>
              <a:t>％），初步損失金額只有</a:t>
            </a:r>
            <a:r>
              <a:rPr lang="en-US" altLang="zh-TW" dirty="0">
                <a:solidFill>
                  <a:schemeClr val="tx1"/>
                </a:solidFill>
              </a:rPr>
              <a:t>15.65</a:t>
            </a:r>
            <a:r>
              <a:rPr lang="zh-TW" altLang="en-US" dirty="0">
                <a:solidFill>
                  <a:schemeClr val="tx1"/>
                </a:solidFill>
              </a:rPr>
              <a:t>萬美</a:t>
            </a:r>
            <a:r>
              <a:rPr lang="en-US" altLang="zh-TW" dirty="0">
                <a:solidFill>
                  <a:schemeClr val="tx1"/>
                </a:solidFill>
              </a:rPr>
              <a:t>(</a:t>
            </a:r>
            <a:r>
              <a:rPr lang="zh-TW" altLang="en-US" dirty="0">
                <a:solidFill>
                  <a:schemeClr val="tx1"/>
                </a:solidFill>
              </a:rPr>
              <a:t>約台幣</a:t>
            </a:r>
            <a:r>
              <a:rPr lang="en-US" altLang="zh-TW" dirty="0">
                <a:solidFill>
                  <a:schemeClr val="tx1"/>
                </a:solidFill>
              </a:rPr>
              <a:t>470</a:t>
            </a:r>
            <a:r>
              <a:rPr lang="zh-TW" altLang="en-US" dirty="0">
                <a:solidFill>
                  <a:schemeClr val="tx1"/>
                </a:solidFill>
              </a:rPr>
              <a:t>萬元），占遭盜轉款項金額的</a:t>
            </a:r>
            <a:r>
              <a:rPr lang="en-US" altLang="zh-TW" dirty="0">
                <a:solidFill>
                  <a:schemeClr val="tx1"/>
                </a:solidFill>
              </a:rPr>
              <a:t>0.26%</a:t>
            </a:r>
            <a:r>
              <a:rPr lang="zh-TW" altLang="en-US" dirty="0">
                <a:solidFill>
                  <a:schemeClr val="tx1"/>
                </a:solidFill>
              </a:rPr>
              <a:t>。</a:t>
            </a:r>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1886413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AC6E67-F944-46C4-9743-5D9D45ED83EA}"/>
              </a:ext>
            </a:extLst>
          </p:cNvPr>
          <p:cNvSpPr>
            <a:spLocks noGrp="1"/>
          </p:cNvSpPr>
          <p:nvPr>
            <p:ph type="title"/>
          </p:nvPr>
        </p:nvSpPr>
        <p:spPr>
          <a:xfrm>
            <a:off x="1251678" y="382385"/>
            <a:ext cx="10178322" cy="106033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F81AA9CA-3CB5-4D25-B724-F6DABDA2F730}"/>
              </a:ext>
            </a:extLst>
          </p:cNvPr>
          <p:cNvSpPr>
            <a:spLocks noGrp="1"/>
          </p:cNvSpPr>
          <p:nvPr>
            <p:ph idx="4294967295"/>
          </p:nvPr>
        </p:nvSpPr>
        <p:spPr>
          <a:xfrm>
            <a:off x="1251678" y="1534160"/>
            <a:ext cx="10178322" cy="4917440"/>
          </a:xfrm>
          <a:prstGeom prst="rect">
            <a:avLst/>
          </a:prstGeom>
        </p:spPr>
        <p:txBody>
          <a:bodyPr>
            <a:normAutofit fontScale="85000" lnSpcReduction="20000"/>
          </a:bodyPr>
          <a:lstStyle/>
          <a:p>
            <a:r>
              <a:rPr lang="zh-TW" altLang="en-US" sz="2400" b="1" dirty="0">
                <a:solidFill>
                  <a:srgbClr val="FF0000"/>
                </a:solidFill>
              </a:rPr>
              <a:t>駭客攻擊手法初步曝光：熟諳遠銀內部，先刪除防毒軟體程序</a:t>
            </a:r>
            <a:endParaRPr lang="en-US" altLang="zh-TW" sz="2200" dirty="0">
              <a:solidFill>
                <a:schemeClr val="tx1"/>
              </a:solidFill>
            </a:endParaRPr>
          </a:p>
          <a:p>
            <a:r>
              <a:rPr lang="zh-TW" altLang="en-US" sz="2200" dirty="0">
                <a:solidFill>
                  <a:schemeClr val="tx1"/>
                </a:solidFill>
              </a:rPr>
              <a:t>由於目前案件由刑事局偵九隊負責偵辦，相關的惡意程式分析也交由刑事局研發科負責相關的分析。最新進展中嫌犯人數增加到</a:t>
            </a:r>
            <a:r>
              <a:rPr lang="en-US" altLang="zh-TW" sz="2200" dirty="0">
                <a:solidFill>
                  <a:schemeClr val="tx1"/>
                </a:solidFill>
              </a:rPr>
              <a:t>5</a:t>
            </a:r>
            <a:r>
              <a:rPr lang="zh-TW" altLang="en-US" sz="2200" dirty="0">
                <a:solidFill>
                  <a:schemeClr val="tx1"/>
                </a:solidFill>
              </a:rPr>
              <a:t>人，其中</a:t>
            </a:r>
            <a:r>
              <a:rPr lang="en-US" altLang="zh-TW" sz="2200" dirty="0">
                <a:solidFill>
                  <a:schemeClr val="tx1"/>
                </a:solidFill>
              </a:rPr>
              <a:t>2</a:t>
            </a:r>
            <a:r>
              <a:rPr lang="zh-TW" altLang="en-US" sz="2200" dirty="0">
                <a:solidFill>
                  <a:schemeClr val="tx1"/>
                </a:solidFill>
              </a:rPr>
              <a:t>名已遭逮捕羈押中。而惡意程式分析結果也有突破，比先前公開的</a:t>
            </a:r>
            <a:r>
              <a:rPr lang="en-US" altLang="zh-TW" sz="2200" dirty="0">
                <a:solidFill>
                  <a:schemeClr val="tx1"/>
                </a:solidFill>
              </a:rPr>
              <a:t>5</a:t>
            </a:r>
            <a:r>
              <a:rPr lang="zh-TW" altLang="en-US" sz="2200" dirty="0">
                <a:solidFill>
                  <a:schemeClr val="tx1"/>
                </a:solidFill>
              </a:rPr>
              <a:t>個惡意程式（包括</a:t>
            </a:r>
            <a:r>
              <a:rPr lang="en-US" altLang="zh-TW" sz="2200" dirty="0">
                <a:solidFill>
                  <a:schemeClr val="tx1"/>
                </a:solidFill>
              </a:rPr>
              <a:t>2</a:t>
            </a:r>
            <a:r>
              <a:rPr lang="zh-TW" altLang="en-US" sz="2200" dirty="0">
                <a:solidFill>
                  <a:schemeClr val="tx1"/>
                </a:solidFill>
              </a:rPr>
              <a:t>個加密勒索木馬），還多找到了一個，累計有</a:t>
            </a:r>
            <a:r>
              <a:rPr lang="en-US" altLang="zh-TW" sz="2200" dirty="0">
                <a:solidFill>
                  <a:schemeClr val="tx1"/>
                </a:solidFill>
              </a:rPr>
              <a:t>6</a:t>
            </a:r>
            <a:r>
              <a:rPr lang="zh-TW" altLang="en-US" sz="2200" dirty="0">
                <a:solidFill>
                  <a:schemeClr val="tx1"/>
                </a:solidFill>
              </a:rPr>
              <a:t>支惡意程式。不過，相關的案情尚未完全明朗前，我們也透過一些不具名資安專家的分析，提供一些可以持續關注的案情焦點。</a:t>
            </a:r>
          </a:p>
          <a:p>
            <a:pPr marL="0" indent="0">
              <a:buNone/>
            </a:pPr>
            <a:endParaRPr lang="zh-TW" altLang="en-US" sz="2200" dirty="0">
              <a:solidFill>
                <a:schemeClr val="tx1"/>
              </a:solidFill>
            </a:endParaRPr>
          </a:p>
          <a:p>
            <a:r>
              <a:rPr lang="zh-TW" altLang="en-US" sz="2200" dirty="0">
                <a:solidFill>
                  <a:schemeClr val="tx1"/>
                </a:solidFill>
              </a:rPr>
              <a:t>首先，不具名的資安專家指出，遠銀</a:t>
            </a:r>
            <a:r>
              <a:rPr lang="en-US" altLang="zh-TW" sz="2200" dirty="0">
                <a:solidFill>
                  <a:schemeClr val="tx1"/>
                </a:solidFill>
              </a:rPr>
              <a:t>SWIFT</a:t>
            </a:r>
            <a:r>
              <a:rPr lang="zh-TW" altLang="en-US" sz="2200" dirty="0">
                <a:solidFill>
                  <a:schemeClr val="tx1"/>
                </a:solidFill>
              </a:rPr>
              <a:t>系統遭駭事件和先前國外爆發的案例一樣，入侵的駭客都非常了解該入侵銀行的作業模式，所有就有機會透過各種水坑式攻擊等方式，進入遠東銀行的內部網路。</a:t>
            </a:r>
          </a:p>
          <a:p>
            <a:pPr marL="0" indent="0">
              <a:buNone/>
            </a:pPr>
            <a:endParaRPr lang="zh-TW" altLang="en-US" sz="2200" dirty="0">
              <a:solidFill>
                <a:schemeClr val="tx1"/>
              </a:solidFill>
            </a:endParaRPr>
          </a:p>
          <a:p>
            <a:r>
              <a:rPr lang="zh-TW" altLang="en-US" sz="2200" dirty="0">
                <a:solidFill>
                  <a:schemeClr val="tx1"/>
                </a:solidFill>
              </a:rPr>
              <a:t>再者，不具名資安專家表示，駭客進入遠銀內部網路後，第一件事情就是設法刪除遠銀使用防毒軟體的部分程序的執行檔，初步判斷砍掉</a:t>
            </a:r>
            <a:r>
              <a:rPr lang="en-US" altLang="zh-TW" sz="2200" dirty="0">
                <a:solidFill>
                  <a:schemeClr val="tx1"/>
                </a:solidFill>
              </a:rPr>
              <a:t>7</a:t>
            </a:r>
            <a:r>
              <a:rPr lang="zh-TW" altLang="en-US" sz="2200" dirty="0">
                <a:solidFill>
                  <a:schemeClr val="tx1"/>
                </a:solidFill>
              </a:rPr>
              <a:t>個防毒程序後，再透過執行一個勒索軟體，加密部分電腦中的檔案。</a:t>
            </a:r>
          </a:p>
        </p:txBody>
      </p:sp>
    </p:spTree>
    <p:extLst>
      <p:ext uri="{BB962C8B-B14F-4D97-AF65-F5344CB8AC3E}">
        <p14:creationId xmlns:p14="http://schemas.microsoft.com/office/powerpoint/2010/main" val="445503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756D92-42E6-4C59-93AA-BC943B8843E3}"/>
              </a:ext>
            </a:extLst>
          </p:cNvPr>
          <p:cNvSpPr>
            <a:spLocks noGrp="1"/>
          </p:cNvSpPr>
          <p:nvPr>
            <p:ph type="title"/>
          </p:nvPr>
        </p:nvSpPr>
        <p:spPr>
          <a:xfrm>
            <a:off x="1251678" y="382385"/>
            <a:ext cx="10178322" cy="115177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68DAB5A0-E6EC-45F2-B078-E6DB550F8021}"/>
              </a:ext>
            </a:extLst>
          </p:cNvPr>
          <p:cNvSpPr>
            <a:spLocks noGrp="1"/>
          </p:cNvSpPr>
          <p:nvPr>
            <p:ph idx="4294967295"/>
          </p:nvPr>
        </p:nvSpPr>
        <p:spPr>
          <a:xfrm>
            <a:off x="1251678" y="1747520"/>
            <a:ext cx="10178322" cy="4490719"/>
          </a:xfrm>
          <a:prstGeom prst="rect">
            <a:avLst/>
          </a:prstGeom>
        </p:spPr>
        <p:txBody>
          <a:bodyPr>
            <a:normAutofit/>
          </a:bodyPr>
          <a:lstStyle/>
          <a:p>
            <a:r>
              <a:rPr lang="zh-TW" altLang="en-US" dirty="0">
                <a:solidFill>
                  <a:schemeClr val="tx1"/>
                </a:solidFill>
              </a:rPr>
              <a:t>第三步，該名資安專家表示，接下來就是散佈相關的惡意程式。據了解，主要是透過啟動排程功能「</a:t>
            </a:r>
            <a:r>
              <a:rPr lang="en-US" altLang="zh-TW" dirty="0" err="1">
                <a:solidFill>
                  <a:schemeClr val="tx1"/>
                </a:solidFill>
              </a:rPr>
              <a:t>schtasks</a:t>
            </a:r>
            <a:r>
              <a:rPr lang="zh-TW" altLang="en-US" dirty="0">
                <a:solidFill>
                  <a:schemeClr val="tx1"/>
                </a:solidFill>
              </a:rPr>
              <a:t>」進行刪除的程序，並且利用「</a:t>
            </a:r>
            <a:r>
              <a:rPr lang="en-US" altLang="zh-TW" dirty="0" err="1">
                <a:solidFill>
                  <a:schemeClr val="tx1"/>
                </a:solidFill>
              </a:rPr>
              <a:t>cmd</a:t>
            </a:r>
            <a:r>
              <a:rPr lang="zh-TW" altLang="en-US" dirty="0">
                <a:solidFill>
                  <a:schemeClr val="tx1"/>
                </a:solidFill>
              </a:rPr>
              <a:t>」命令提示字元，登入像是</a:t>
            </a:r>
            <a:r>
              <a:rPr lang="en-US" altLang="zh-TW" dirty="0">
                <a:solidFill>
                  <a:schemeClr val="tx1"/>
                </a:solidFill>
              </a:rPr>
              <a:t>C</a:t>
            </a:r>
            <a:r>
              <a:rPr lang="zh-TW" altLang="en-US" dirty="0">
                <a:solidFill>
                  <a:schemeClr val="tx1"/>
                </a:solidFill>
              </a:rPr>
              <a:t>槽內的網路帳密。從先前刑事局透露發現的幾支惡意程式，目前觀察到主要是用來登入特定的</a:t>
            </a:r>
            <a:r>
              <a:rPr lang="en-US" altLang="zh-TW" dirty="0">
                <a:solidFill>
                  <a:schemeClr val="tx1"/>
                </a:solidFill>
              </a:rPr>
              <a:t>IP</a:t>
            </a:r>
            <a:r>
              <a:rPr lang="zh-TW" altLang="en-US" dirty="0">
                <a:solidFill>
                  <a:schemeClr val="tx1"/>
                </a:solidFill>
              </a:rPr>
              <a:t>位址、並在特定的路徑中，創建啟動勒索軟體的時間。</a:t>
            </a:r>
          </a:p>
          <a:p>
            <a:endParaRPr lang="zh-TW" altLang="en-US" dirty="0">
              <a:solidFill>
                <a:schemeClr val="tx1"/>
              </a:solidFill>
            </a:endParaRPr>
          </a:p>
          <a:p>
            <a:r>
              <a:rPr lang="zh-TW" altLang="en-US" dirty="0">
                <a:solidFill>
                  <a:schemeClr val="tx1"/>
                </a:solidFill>
              </a:rPr>
              <a:t>從刑事局先前透露的資訊也可以發現，刑事局發現的惡意程式功能包括散布、加密及遠端遙控功能，在感染遠銀內部電腦後，也會蒐集相關情資進行回報，並且加密部分電腦的檔案資料。刑事局指出，因部分電腦檔案遭加密，導制警方無法更進一步追蹤惡意程式的入侵途徑，甚至於，連後續的帳款轉帳的金額和流向也因為是加密檔案，只能透過國際</a:t>
            </a:r>
            <a:r>
              <a:rPr lang="en-US" altLang="zh-TW" dirty="0">
                <a:solidFill>
                  <a:schemeClr val="tx1"/>
                </a:solidFill>
              </a:rPr>
              <a:t>SWIFT</a:t>
            </a:r>
            <a:r>
              <a:rPr lang="zh-TW" altLang="en-US" dirty="0">
                <a:solidFill>
                  <a:schemeClr val="tx1"/>
                </a:solidFill>
              </a:rPr>
              <a:t>聯盟取得相關的資料</a:t>
            </a:r>
            <a:r>
              <a:rPr lang="zh-TW" altLang="en-US" dirty="0"/>
              <a:t>。</a:t>
            </a:r>
          </a:p>
        </p:txBody>
      </p:sp>
    </p:spTree>
    <p:extLst>
      <p:ext uri="{BB962C8B-B14F-4D97-AF65-F5344CB8AC3E}">
        <p14:creationId xmlns:p14="http://schemas.microsoft.com/office/powerpoint/2010/main" val="259740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972A6-6BE6-4FB7-B5E5-B81EFC8236D2}"/>
              </a:ext>
            </a:extLst>
          </p:cNvPr>
          <p:cNvSpPr>
            <a:spLocks noGrp="1"/>
          </p:cNvSpPr>
          <p:nvPr>
            <p:ph type="title"/>
          </p:nvPr>
        </p:nvSpPr>
        <p:spPr/>
        <p:txBody>
          <a:bodyPr/>
          <a:lstStyle/>
          <a:p>
            <a:r>
              <a:rPr lang="zh-TW" altLang="en-US" dirty="0"/>
              <a:t>選課惡作劇</a:t>
            </a:r>
          </a:p>
        </p:txBody>
      </p:sp>
      <p:sp>
        <p:nvSpPr>
          <p:cNvPr id="3" name="內容版面配置區 2">
            <a:extLst>
              <a:ext uri="{FF2B5EF4-FFF2-40B4-BE49-F238E27FC236}">
                <a16:creationId xmlns:a16="http://schemas.microsoft.com/office/drawing/2014/main" id="{0A364805-3311-4432-BD15-CA1965562AB3}"/>
              </a:ext>
            </a:extLst>
          </p:cNvPr>
          <p:cNvSpPr>
            <a:spLocks noGrp="1"/>
          </p:cNvSpPr>
          <p:nvPr>
            <p:ph idx="1"/>
          </p:nvPr>
        </p:nvSpPr>
        <p:spPr/>
        <p:txBody>
          <a:bodyPr>
            <a:normAutofit lnSpcReduction="10000"/>
          </a:bodyPr>
          <a:lstStyle/>
          <a:p>
            <a:r>
              <a:rPr lang="zh-TW" altLang="en-US" dirty="0"/>
              <a:t>連佩瑩與張芸瑄於民國</a:t>
            </a:r>
            <a:r>
              <a:rPr lang="en-US" altLang="zh-TW" dirty="0"/>
              <a:t>101</a:t>
            </a:r>
            <a:r>
              <a:rPr lang="zh-TW" altLang="en-US" dirty="0"/>
              <a:t>年</a:t>
            </a:r>
            <a:r>
              <a:rPr lang="en-US" altLang="zh-TW" dirty="0"/>
              <a:t>8</a:t>
            </a:r>
            <a:r>
              <a:rPr lang="zh-TW" altLang="en-US" dirty="0"/>
              <a:t>月間均為淡江大學學生，連佩瑩因故對張芸瑄心生不滿，竟基於無故輸入他人帳號密碼，而入侵他人電腦、變更他人電腦之電磁紀錄之犯意，於</a:t>
            </a:r>
            <a:r>
              <a:rPr lang="en-US" altLang="zh-TW" dirty="0"/>
              <a:t>101</a:t>
            </a:r>
            <a:r>
              <a:rPr lang="zh-TW" altLang="en-US" dirty="0"/>
              <a:t>年</a:t>
            </a:r>
            <a:r>
              <a:rPr lang="en-US" altLang="zh-TW" dirty="0"/>
              <a:t>8</a:t>
            </a:r>
            <a:r>
              <a:rPr lang="zh-TW" altLang="en-US" dirty="0"/>
              <a:t>月</a:t>
            </a:r>
            <a:r>
              <a:rPr lang="en-US" altLang="zh-TW" dirty="0"/>
              <a:t>2</a:t>
            </a:r>
            <a:r>
              <a:rPr lang="zh-TW" altLang="en-US" dirty="0"/>
              <a:t>日上午</a:t>
            </a:r>
            <a:r>
              <a:rPr lang="en-US" altLang="zh-TW" dirty="0"/>
              <a:t>11</a:t>
            </a:r>
            <a:r>
              <a:rPr lang="zh-TW" altLang="en-US" dirty="0"/>
              <a:t>時</a:t>
            </a:r>
            <a:r>
              <a:rPr lang="en-US" altLang="zh-TW" dirty="0"/>
              <a:t>10</a:t>
            </a:r>
            <a:r>
              <a:rPr lang="zh-TW" altLang="en-US" dirty="0"/>
              <a:t>分許，在新北市○○區○○○路</a:t>
            </a:r>
            <a:r>
              <a:rPr lang="en-US" altLang="zh-TW" dirty="0"/>
              <a:t>000</a:t>
            </a:r>
            <a:r>
              <a:rPr lang="zh-TW" altLang="en-US" dirty="0"/>
              <a:t>號</a:t>
            </a:r>
            <a:r>
              <a:rPr lang="en-US" altLang="zh-TW" dirty="0"/>
              <a:t>11</a:t>
            </a:r>
            <a:r>
              <a:rPr lang="zh-TW" altLang="en-US" dirty="0"/>
              <a:t>樓之</a:t>
            </a:r>
            <a:r>
              <a:rPr lang="en-US" altLang="zh-TW" dirty="0"/>
              <a:t>1</a:t>
            </a:r>
            <a:r>
              <a:rPr lang="zh-TW" altLang="en-US" dirty="0"/>
              <a:t>住所內，使用電腦設備連結網際網路，未經張芸瑄之同意，</a:t>
            </a:r>
            <a:r>
              <a:rPr lang="zh-TW" altLang="en-US" sz="2800" dirty="0">
                <a:solidFill>
                  <a:srgbClr val="FF0000"/>
                </a:solidFill>
              </a:rPr>
              <a:t>無故輸入張芸瑄所使用之淡江大學選課帳號及密碼，而入侵淡江大學網路選課系統設備</a:t>
            </a:r>
            <a:r>
              <a:rPr lang="zh-TW" altLang="en-US" dirty="0"/>
              <a:t>，</a:t>
            </a:r>
            <a:r>
              <a:rPr lang="zh-TW" altLang="en-US" sz="2800" b="1" dirty="0">
                <a:solidFill>
                  <a:srgbClr val="00B050"/>
                </a:solidFill>
              </a:rPr>
              <a:t>將張芸瑄所選定之「女生體育</a:t>
            </a:r>
            <a:r>
              <a:rPr lang="en-US" altLang="zh-TW" sz="2800" b="1" dirty="0">
                <a:solidFill>
                  <a:srgbClr val="00B050"/>
                </a:solidFill>
              </a:rPr>
              <a:t>-</a:t>
            </a:r>
            <a:r>
              <a:rPr lang="zh-TW" altLang="en-US" sz="2800" b="1" dirty="0">
                <a:solidFill>
                  <a:srgbClr val="00B050"/>
                </a:solidFill>
              </a:rPr>
              <a:t>舞蹈」課程加以退選，而無故變更淡江大學網路選課系統之電磁紀錄</a:t>
            </a:r>
            <a:r>
              <a:rPr lang="zh-TW" altLang="en-US" dirty="0"/>
              <a:t>，致生損害於淡江大學對於課程管理之正確性及張芸瑄。嗣張芸瑄發覺選定之課程無故遭退選，認為有異，因而報警循線查獲查情。</a:t>
            </a:r>
          </a:p>
        </p:txBody>
      </p:sp>
    </p:spTree>
    <p:extLst>
      <p:ext uri="{BB962C8B-B14F-4D97-AF65-F5344CB8AC3E}">
        <p14:creationId xmlns:p14="http://schemas.microsoft.com/office/powerpoint/2010/main" val="2165479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0736F4-02FA-4E54-88E0-02166DA382E1}"/>
              </a:ext>
            </a:extLst>
          </p:cNvPr>
          <p:cNvSpPr>
            <a:spLocks noGrp="1"/>
          </p:cNvSpPr>
          <p:nvPr>
            <p:ph type="title"/>
          </p:nvPr>
        </p:nvSpPr>
        <p:spPr>
          <a:xfrm>
            <a:off x="1251678" y="382385"/>
            <a:ext cx="10178322" cy="105017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4E97523D-4C2F-491A-82E5-146609CCD5C6}"/>
              </a:ext>
            </a:extLst>
          </p:cNvPr>
          <p:cNvSpPr>
            <a:spLocks noGrp="1"/>
          </p:cNvSpPr>
          <p:nvPr>
            <p:ph idx="4294967295"/>
          </p:nvPr>
        </p:nvSpPr>
        <p:spPr>
          <a:xfrm>
            <a:off x="1251678" y="1727201"/>
            <a:ext cx="10178322" cy="4152392"/>
          </a:xfrm>
          <a:prstGeom prst="rect">
            <a:avLst/>
          </a:prstGeom>
        </p:spPr>
        <p:txBody>
          <a:bodyPr>
            <a:normAutofit fontScale="92500" lnSpcReduction="10000"/>
          </a:bodyPr>
          <a:lstStyle/>
          <a:p>
            <a:r>
              <a:rPr lang="zh-TW" altLang="en-US" dirty="0">
                <a:solidFill>
                  <a:schemeClr val="tx1"/>
                </a:solidFill>
              </a:rPr>
              <a:t>刑事局也表示，追查過程中也發現，駭客透過美國和荷蘭等國的中繼站，隱匿蹤跡，也加深追查難度，目前刑事局第一時間分析出惡意程式的特徵，但是，要真正查出駭客如何入侵遠銀的</a:t>
            </a:r>
            <a:r>
              <a:rPr lang="en-US" altLang="zh-TW" dirty="0">
                <a:solidFill>
                  <a:schemeClr val="tx1"/>
                </a:solidFill>
              </a:rPr>
              <a:t>SWIFT</a:t>
            </a:r>
            <a:r>
              <a:rPr lang="zh-TW" altLang="en-US" dirty="0">
                <a:solidFill>
                  <a:schemeClr val="tx1"/>
                </a:solidFill>
              </a:rPr>
              <a:t>系統，才是真正有助於釐清案情的方法。</a:t>
            </a:r>
          </a:p>
          <a:p>
            <a:endParaRPr lang="zh-TW" altLang="en-US" dirty="0">
              <a:solidFill>
                <a:schemeClr val="tx1"/>
              </a:solidFill>
            </a:endParaRPr>
          </a:p>
          <a:p>
            <a:r>
              <a:rPr lang="zh-TW" altLang="en-US" dirty="0">
                <a:solidFill>
                  <a:schemeClr val="tx1"/>
                </a:solidFill>
              </a:rPr>
              <a:t>資安專家研判，因為要了解</a:t>
            </a:r>
            <a:r>
              <a:rPr lang="en-US" altLang="zh-TW" dirty="0">
                <a:solidFill>
                  <a:schemeClr val="tx1"/>
                </a:solidFill>
              </a:rPr>
              <a:t>SWIFT</a:t>
            </a:r>
            <a:r>
              <a:rPr lang="zh-TW" altLang="en-US" dirty="0">
                <a:solidFill>
                  <a:schemeClr val="tx1"/>
                </a:solidFill>
              </a:rPr>
              <a:t>國際匯款系統是需要對於該產業以及相關系統流程非常嫻熟且專精，即便是國際駭客組織「人才濟濟」，要隨便就找到可以如此深入了解</a:t>
            </a:r>
            <a:r>
              <a:rPr lang="en-US" altLang="zh-TW" dirty="0">
                <a:solidFill>
                  <a:schemeClr val="tx1"/>
                </a:solidFill>
              </a:rPr>
              <a:t>SWIFT</a:t>
            </a:r>
            <a:r>
              <a:rPr lang="zh-TW" altLang="en-US" dirty="0">
                <a:solidFill>
                  <a:schemeClr val="tx1"/>
                </a:solidFill>
              </a:rPr>
              <a:t>系統的專家，也並非容易的事情。</a:t>
            </a:r>
          </a:p>
          <a:p>
            <a:endParaRPr lang="zh-TW" altLang="en-US" dirty="0">
              <a:solidFill>
                <a:schemeClr val="tx1"/>
              </a:solidFill>
            </a:endParaRPr>
          </a:p>
          <a:p>
            <a:r>
              <a:rPr lang="zh-TW" altLang="en-US" dirty="0">
                <a:solidFill>
                  <a:schemeClr val="tx1"/>
                </a:solidFill>
              </a:rPr>
              <a:t>不過，可以從先前爆發的多起銀行</a:t>
            </a:r>
            <a:r>
              <a:rPr lang="en-US" altLang="zh-TW" dirty="0">
                <a:solidFill>
                  <a:schemeClr val="tx1"/>
                </a:solidFill>
              </a:rPr>
              <a:t>SWIFT</a:t>
            </a:r>
            <a:r>
              <a:rPr lang="zh-TW" altLang="en-US" dirty="0">
                <a:solidFill>
                  <a:schemeClr val="tx1"/>
                </a:solidFill>
              </a:rPr>
              <a:t>系統來了解駭客入侵手法，趨勢科技全球核心事業部資深協理張裕敏則在去年</a:t>
            </a:r>
            <a:r>
              <a:rPr lang="en-US" altLang="zh-TW" dirty="0">
                <a:solidFill>
                  <a:schemeClr val="tx1"/>
                </a:solidFill>
              </a:rPr>
              <a:t>HITCON</a:t>
            </a:r>
            <a:r>
              <a:rPr lang="zh-TW" altLang="en-US" dirty="0">
                <a:solidFill>
                  <a:schemeClr val="tx1"/>
                </a:solidFill>
              </a:rPr>
              <a:t>舉辦的一場金融資安科技研討會中，便針對</a:t>
            </a:r>
            <a:r>
              <a:rPr lang="en-US" altLang="zh-TW" dirty="0">
                <a:solidFill>
                  <a:schemeClr val="tx1"/>
                </a:solidFill>
              </a:rPr>
              <a:t>SWIFT</a:t>
            </a:r>
            <a:r>
              <a:rPr lang="zh-TW" altLang="en-US" dirty="0">
                <a:solidFill>
                  <a:schemeClr val="tx1"/>
                </a:solidFill>
              </a:rPr>
              <a:t>網路攻擊作了技術分析</a:t>
            </a:r>
            <a:r>
              <a:rPr lang="zh-TW" altLang="en-US" dirty="0"/>
              <a:t>。</a:t>
            </a:r>
          </a:p>
        </p:txBody>
      </p:sp>
    </p:spTree>
    <p:extLst>
      <p:ext uri="{BB962C8B-B14F-4D97-AF65-F5344CB8AC3E}">
        <p14:creationId xmlns:p14="http://schemas.microsoft.com/office/powerpoint/2010/main" val="1768739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B19C2-6267-483B-AB6E-6A8C9A1E1DC7}"/>
              </a:ext>
            </a:extLst>
          </p:cNvPr>
          <p:cNvSpPr>
            <a:spLocks noGrp="1"/>
          </p:cNvSpPr>
          <p:nvPr>
            <p:ph type="title"/>
          </p:nvPr>
        </p:nvSpPr>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8431D3A3-85F9-4A76-8ECD-23E06B780658}"/>
              </a:ext>
            </a:extLst>
          </p:cNvPr>
          <p:cNvSpPr>
            <a:spLocks noGrp="1"/>
          </p:cNvSpPr>
          <p:nvPr>
            <p:ph idx="4294967295"/>
          </p:nvPr>
        </p:nvSpPr>
        <p:spPr>
          <a:xfrm>
            <a:off x="1251678" y="1503681"/>
            <a:ext cx="10178322" cy="4375912"/>
          </a:xfrm>
          <a:prstGeom prst="rect">
            <a:avLst/>
          </a:prstGeom>
        </p:spPr>
        <p:txBody>
          <a:bodyPr/>
          <a:lstStyle/>
          <a:p>
            <a:r>
              <a:rPr lang="zh-TW" altLang="en-US" dirty="0">
                <a:solidFill>
                  <a:schemeClr val="tx1"/>
                </a:solidFill>
              </a:rPr>
              <a:t>在會中，張裕敏針對多起銀行</a:t>
            </a:r>
            <a:r>
              <a:rPr lang="en-US" altLang="zh-TW" dirty="0">
                <a:solidFill>
                  <a:schemeClr val="tx1"/>
                </a:solidFill>
              </a:rPr>
              <a:t>SWIFT</a:t>
            </a:r>
            <a:r>
              <a:rPr lang="zh-TW" altLang="en-US" dirty="0">
                <a:solidFill>
                  <a:schemeClr val="tx1"/>
                </a:solidFill>
              </a:rPr>
              <a:t>系統遭到入侵事件進行彙整分析五個共通點，首先，受駭銀行內部網路都被駭客占領；其次，駭客也入侵並掌握</a:t>
            </a:r>
            <a:r>
              <a:rPr lang="en-US" altLang="zh-TW" dirty="0">
                <a:solidFill>
                  <a:schemeClr val="tx1"/>
                </a:solidFill>
              </a:rPr>
              <a:t>SWIFT</a:t>
            </a:r>
            <a:r>
              <a:rPr lang="zh-TW" altLang="en-US" dirty="0">
                <a:solidFill>
                  <a:schemeClr val="tx1"/>
                </a:solidFill>
              </a:rPr>
              <a:t>國際匯款交易系統的伺服器；第三，駭客可以透過網路，遠端連上</a:t>
            </a:r>
            <a:r>
              <a:rPr lang="en-US" altLang="zh-TW" dirty="0">
                <a:solidFill>
                  <a:schemeClr val="tx1"/>
                </a:solidFill>
              </a:rPr>
              <a:t>SWIFT</a:t>
            </a:r>
            <a:r>
              <a:rPr lang="zh-TW" altLang="en-US" dirty="0">
                <a:solidFill>
                  <a:schemeClr val="tx1"/>
                </a:solidFill>
              </a:rPr>
              <a:t>伺服器；第四，入侵的駭客對於</a:t>
            </a:r>
            <a:r>
              <a:rPr lang="en-US" altLang="zh-TW" dirty="0">
                <a:solidFill>
                  <a:schemeClr val="tx1"/>
                </a:solidFill>
              </a:rPr>
              <a:t>SWIFT Message Type</a:t>
            </a:r>
            <a:r>
              <a:rPr lang="zh-TW" altLang="en-US" dirty="0">
                <a:solidFill>
                  <a:schemeClr val="tx1"/>
                </a:solidFill>
              </a:rPr>
              <a:t>以及對</a:t>
            </a:r>
            <a:r>
              <a:rPr lang="en-US" altLang="zh-TW" dirty="0">
                <a:solidFill>
                  <a:schemeClr val="tx1"/>
                </a:solidFill>
              </a:rPr>
              <a:t>SWIFT</a:t>
            </a:r>
            <a:r>
              <a:rPr lang="zh-TW" altLang="en-US" dirty="0">
                <a:solidFill>
                  <a:schemeClr val="tx1"/>
                </a:solidFill>
              </a:rPr>
              <a:t>系統的</a:t>
            </a:r>
            <a:r>
              <a:rPr lang="en-US" altLang="zh-TW" dirty="0">
                <a:solidFill>
                  <a:schemeClr val="tx1"/>
                </a:solidFill>
              </a:rPr>
              <a:t>Alliance Access</a:t>
            </a:r>
            <a:r>
              <a:rPr lang="zh-TW" altLang="en-US" dirty="0">
                <a:solidFill>
                  <a:schemeClr val="tx1"/>
                </a:solidFill>
              </a:rPr>
              <a:t>軟體也十分熟悉；最後，在孟加拉央行遭駭及越南國際先鋒銀行遭駭的事件中，都發現惡意程式內的英文有拼錯的跡象。</a:t>
            </a:r>
          </a:p>
        </p:txBody>
      </p:sp>
    </p:spTree>
    <p:extLst>
      <p:ext uri="{BB962C8B-B14F-4D97-AF65-F5344CB8AC3E}">
        <p14:creationId xmlns:p14="http://schemas.microsoft.com/office/powerpoint/2010/main" val="293394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431D3A3-85F9-4A76-8ECD-23E06B780658}"/>
              </a:ext>
            </a:extLst>
          </p:cNvPr>
          <p:cNvSpPr>
            <a:spLocks noGrp="1"/>
          </p:cNvSpPr>
          <p:nvPr>
            <p:ph idx="4294967295"/>
          </p:nvPr>
        </p:nvSpPr>
        <p:spPr>
          <a:xfrm>
            <a:off x="1312638" y="243841"/>
            <a:ext cx="10178322" cy="4172712"/>
          </a:xfrm>
          <a:prstGeom prst="rect">
            <a:avLst/>
          </a:prstGeom>
        </p:spPr>
        <p:txBody>
          <a:bodyPr/>
          <a:lstStyle/>
          <a:p>
            <a:pPr marL="0" indent="0">
              <a:buNone/>
            </a:pPr>
            <a:r>
              <a:rPr lang="zh-TW" altLang="en-US" b="1" dirty="0">
                <a:solidFill>
                  <a:schemeClr val="tx1"/>
                </a:solidFill>
              </a:rPr>
              <a:t>趨勢科技全球核心事業部資深協理張裕敏去年在一場演講中，分析了</a:t>
            </a:r>
            <a:r>
              <a:rPr lang="en-US" altLang="zh-TW" b="1" dirty="0">
                <a:solidFill>
                  <a:schemeClr val="tx1"/>
                </a:solidFill>
              </a:rPr>
              <a:t>SWIFT</a:t>
            </a:r>
            <a:r>
              <a:rPr lang="zh-TW" altLang="en-US" b="1" dirty="0">
                <a:solidFill>
                  <a:schemeClr val="tx1"/>
                </a:solidFill>
              </a:rPr>
              <a:t>駭客入侵有</a:t>
            </a:r>
            <a:r>
              <a:rPr lang="en-US" altLang="zh-TW" b="1" dirty="0">
                <a:solidFill>
                  <a:schemeClr val="tx1"/>
                </a:solidFill>
              </a:rPr>
              <a:t>4</a:t>
            </a:r>
            <a:r>
              <a:rPr lang="zh-TW" altLang="en-US" b="1" dirty="0">
                <a:solidFill>
                  <a:schemeClr val="tx1"/>
                </a:solidFill>
              </a:rPr>
              <a:t>種可能管道。</a:t>
            </a:r>
            <a:endParaRPr lang="en-US" altLang="zh-TW" b="1" dirty="0">
              <a:solidFill>
                <a:schemeClr val="tx1"/>
              </a:solidFill>
            </a:endParaRPr>
          </a:p>
          <a:p>
            <a:endParaRPr lang="zh-TW" altLang="en-US" b="1" dirty="0">
              <a:solidFill>
                <a:schemeClr val="tx1"/>
              </a:solidFill>
            </a:endParaRPr>
          </a:p>
        </p:txBody>
      </p:sp>
      <p:pic>
        <p:nvPicPr>
          <p:cNvPr id="4" name="圖片 3">
            <a:extLst>
              <a:ext uri="{FF2B5EF4-FFF2-40B4-BE49-F238E27FC236}">
                <a16:creationId xmlns:a16="http://schemas.microsoft.com/office/drawing/2014/main" id="{6E544C5B-5F32-41D1-BD2F-76C7FFAFB003}"/>
              </a:ext>
            </a:extLst>
          </p:cNvPr>
          <p:cNvPicPr>
            <a:picLocks noChangeAspect="1"/>
          </p:cNvPicPr>
          <p:nvPr/>
        </p:nvPicPr>
        <p:blipFill>
          <a:blip r:embed="rId2"/>
          <a:stretch>
            <a:fillRect/>
          </a:stretch>
        </p:blipFill>
        <p:spPr>
          <a:xfrm>
            <a:off x="2038630" y="1168980"/>
            <a:ext cx="8395690" cy="5089580"/>
          </a:xfrm>
          <a:prstGeom prst="rect">
            <a:avLst/>
          </a:prstGeom>
        </p:spPr>
      </p:pic>
    </p:spTree>
    <p:extLst>
      <p:ext uri="{BB962C8B-B14F-4D97-AF65-F5344CB8AC3E}">
        <p14:creationId xmlns:p14="http://schemas.microsoft.com/office/powerpoint/2010/main" val="4271107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79691F-7811-4066-9724-F12501D28CDE}"/>
              </a:ext>
            </a:extLst>
          </p:cNvPr>
          <p:cNvSpPr>
            <a:spLocks noGrp="1"/>
          </p:cNvSpPr>
          <p:nvPr>
            <p:ph type="title"/>
          </p:nvPr>
        </p:nvSpPr>
        <p:spPr>
          <a:xfrm>
            <a:off x="1251678" y="382385"/>
            <a:ext cx="10178322" cy="979055"/>
          </a:xfrm>
        </p:spPr>
        <p:txBody>
          <a:bodyPr/>
          <a:lstStyle/>
          <a:p>
            <a:r>
              <a:rPr lang="zh-TW" altLang="en-US" dirty="0"/>
              <a:t>遠東商銀駭客案</a:t>
            </a:r>
          </a:p>
        </p:txBody>
      </p:sp>
      <p:sp>
        <p:nvSpPr>
          <p:cNvPr id="3" name="內容版面配置區 2">
            <a:extLst>
              <a:ext uri="{FF2B5EF4-FFF2-40B4-BE49-F238E27FC236}">
                <a16:creationId xmlns:a16="http://schemas.microsoft.com/office/drawing/2014/main" id="{AEC853AB-D35C-44B5-904E-C411F8CE8B5C}"/>
              </a:ext>
            </a:extLst>
          </p:cNvPr>
          <p:cNvSpPr>
            <a:spLocks noGrp="1"/>
          </p:cNvSpPr>
          <p:nvPr>
            <p:ph idx="4294967295"/>
          </p:nvPr>
        </p:nvSpPr>
        <p:spPr>
          <a:xfrm>
            <a:off x="1251678" y="1747520"/>
            <a:ext cx="10178322" cy="4358640"/>
          </a:xfrm>
          <a:prstGeom prst="rect">
            <a:avLst/>
          </a:prstGeom>
        </p:spPr>
        <p:txBody>
          <a:bodyPr>
            <a:normAutofit/>
          </a:bodyPr>
          <a:lstStyle/>
          <a:p>
            <a:r>
              <a:rPr lang="zh-TW" altLang="en-US" dirty="0">
                <a:solidFill>
                  <a:schemeClr val="tx1"/>
                </a:solidFill>
              </a:rPr>
              <a:t>張裕敏也從兩個面向提供預防之道，從各國銀行的建議，主要都偏重在強化交易系統認證安全性，不論是</a:t>
            </a:r>
            <a:r>
              <a:rPr lang="en-US" altLang="zh-TW" dirty="0">
                <a:solidFill>
                  <a:schemeClr val="tx1"/>
                </a:solidFill>
              </a:rPr>
              <a:t>SWIFT</a:t>
            </a:r>
            <a:r>
              <a:rPr lang="zh-TW" altLang="en-US" dirty="0">
                <a:solidFill>
                  <a:schemeClr val="tx1"/>
                </a:solidFill>
              </a:rPr>
              <a:t>國際匯款交易需要進行指紋辨識確認，或者是在</a:t>
            </a:r>
            <a:r>
              <a:rPr lang="en-US" altLang="zh-TW" dirty="0">
                <a:solidFill>
                  <a:schemeClr val="tx1"/>
                </a:solidFill>
              </a:rPr>
              <a:t>2016</a:t>
            </a:r>
            <a:r>
              <a:rPr lang="zh-TW" altLang="en-US" dirty="0">
                <a:solidFill>
                  <a:schemeClr val="tx1"/>
                </a:solidFill>
              </a:rPr>
              <a:t>年</a:t>
            </a:r>
            <a:r>
              <a:rPr lang="en-US" altLang="zh-TW" dirty="0">
                <a:solidFill>
                  <a:schemeClr val="tx1"/>
                </a:solidFill>
              </a:rPr>
              <a:t>5</a:t>
            </a:r>
            <a:r>
              <a:rPr lang="zh-TW" altLang="en-US" dirty="0">
                <a:solidFill>
                  <a:schemeClr val="tx1"/>
                </a:solidFill>
              </a:rPr>
              <a:t>月，建議</a:t>
            </a:r>
            <a:r>
              <a:rPr lang="en-US" altLang="zh-TW" dirty="0">
                <a:solidFill>
                  <a:schemeClr val="tx1"/>
                </a:solidFill>
              </a:rPr>
              <a:t>SWIFT</a:t>
            </a:r>
            <a:r>
              <a:rPr lang="zh-TW" altLang="en-US" dirty="0">
                <a:solidFill>
                  <a:schemeClr val="tx1"/>
                </a:solidFill>
              </a:rPr>
              <a:t>交易應該引進雙因素認證，甚至是採用</a:t>
            </a:r>
            <a:r>
              <a:rPr lang="en-US" altLang="zh-TW" dirty="0">
                <a:solidFill>
                  <a:schemeClr val="tx1"/>
                </a:solidFill>
              </a:rPr>
              <a:t>USB</a:t>
            </a:r>
            <a:r>
              <a:rPr lang="zh-TW" altLang="en-US" dirty="0">
                <a:solidFill>
                  <a:schemeClr val="tx1"/>
                </a:solidFill>
              </a:rPr>
              <a:t>傳遞交易資訊等，目的都是為了提高交易的安全性。</a:t>
            </a:r>
          </a:p>
          <a:p>
            <a:endParaRPr lang="zh-TW" altLang="en-US" dirty="0">
              <a:solidFill>
                <a:schemeClr val="tx1"/>
              </a:solidFill>
            </a:endParaRPr>
          </a:p>
          <a:p>
            <a:r>
              <a:rPr lang="zh-TW" altLang="en-US" dirty="0">
                <a:solidFill>
                  <a:schemeClr val="tx1"/>
                </a:solidFill>
              </a:rPr>
              <a:t>從資安強化作為來看，張裕敏認為，也可以從五個層次來進行。首先，應該要落實應用程式的控管（</a:t>
            </a:r>
            <a:r>
              <a:rPr lang="en-US" altLang="zh-TW" dirty="0">
                <a:solidFill>
                  <a:schemeClr val="tx1"/>
                </a:solidFill>
              </a:rPr>
              <a:t>Application Control</a:t>
            </a:r>
            <a:r>
              <a:rPr lang="zh-TW" altLang="en-US" dirty="0">
                <a:solidFill>
                  <a:schemeClr val="tx1"/>
                </a:solidFill>
              </a:rPr>
              <a:t>）；再者，也必須做到檔案整合性測試和系統整合性測試（</a:t>
            </a:r>
            <a:r>
              <a:rPr lang="en-US" altLang="zh-TW" dirty="0">
                <a:solidFill>
                  <a:schemeClr val="tx1"/>
                </a:solidFill>
              </a:rPr>
              <a:t>Integrations Check</a:t>
            </a:r>
            <a:r>
              <a:rPr lang="zh-TW" altLang="en-US" dirty="0">
                <a:solidFill>
                  <a:schemeClr val="tx1"/>
                </a:solidFill>
              </a:rPr>
              <a:t>）；第三點，包括所有的連線控管、帳密管控以及特權帳號管理等，都必須進行嚴密的存取控制（</a:t>
            </a:r>
            <a:r>
              <a:rPr lang="en-US" altLang="zh-TW" dirty="0">
                <a:solidFill>
                  <a:schemeClr val="tx1"/>
                </a:solidFill>
              </a:rPr>
              <a:t>Access Control</a:t>
            </a:r>
            <a:r>
              <a:rPr lang="zh-TW" altLang="en-US" dirty="0">
                <a:solidFill>
                  <a:schemeClr val="tx1"/>
                </a:solidFill>
              </a:rPr>
              <a:t>）；第四點，落實稽核記錄以及監控（</a:t>
            </a:r>
            <a:r>
              <a:rPr lang="en-US" altLang="zh-TW" dirty="0">
                <a:solidFill>
                  <a:schemeClr val="tx1"/>
                </a:solidFill>
              </a:rPr>
              <a:t>Auditing Log and Record</a:t>
            </a:r>
            <a:r>
              <a:rPr lang="zh-TW" altLang="en-US" dirty="0">
                <a:solidFill>
                  <a:schemeClr val="tx1"/>
                </a:solidFill>
              </a:rPr>
              <a:t>）是確保所有環節都有落實的管理之道。</a:t>
            </a:r>
          </a:p>
        </p:txBody>
      </p:sp>
    </p:spTree>
    <p:extLst>
      <p:ext uri="{BB962C8B-B14F-4D97-AF65-F5344CB8AC3E}">
        <p14:creationId xmlns:p14="http://schemas.microsoft.com/office/powerpoint/2010/main" val="367301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2FCCD-2262-463D-B2D9-003728423702}"/>
              </a:ext>
            </a:extLst>
          </p:cNvPr>
          <p:cNvSpPr>
            <a:spLocks noGrp="1"/>
          </p:cNvSpPr>
          <p:nvPr>
            <p:ph type="title"/>
          </p:nvPr>
        </p:nvSpPr>
        <p:spPr>
          <a:xfrm>
            <a:off x="0" y="0"/>
            <a:ext cx="11765279" cy="1596177"/>
          </a:xfrm>
        </p:spPr>
        <p:txBody>
          <a:bodyPr>
            <a:normAutofit/>
          </a:bodyPr>
          <a:lstStyle/>
          <a:p>
            <a:r>
              <a:rPr lang="zh-TW" altLang="en-US" sz="4400" b="1" dirty="0"/>
              <a:t>不爽被女總責罵 幹部離職前逆襲刪光電腦資料吃官司</a:t>
            </a:r>
          </a:p>
        </p:txBody>
      </p:sp>
      <p:sp>
        <p:nvSpPr>
          <p:cNvPr id="3" name="內容版面配置區 2">
            <a:extLst>
              <a:ext uri="{FF2B5EF4-FFF2-40B4-BE49-F238E27FC236}">
                <a16:creationId xmlns:a16="http://schemas.microsoft.com/office/drawing/2014/main" id="{8D222D44-0037-45F1-868D-5D0F582D6DFC}"/>
              </a:ext>
            </a:extLst>
          </p:cNvPr>
          <p:cNvSpPr>
            <a:spLocks noGrp="1"/>
          </p:cNvSpPr>
          <p:nvPr>
            <p:ph sz="quarter" idx="13"/>
          </p:nvPr>
        </p:nvSpPr>
        <p:spPr>
          <a:xfrm>
            <a:off x="284480" y="1596178"/>
            <a:ext cx="11663680" cy="4967182"/>
          </a:xfrm>
        </p:spPr>
        <p:txBody>
          <a:bodyPr>
            <a:normAutofit/>
          </a:bodyPr>
          <a:lstStyle/>
          <a:p>
            <a:r>
              <a:rPr lang="en-US" altLang="zh-TW" sz="2400" dirty="0">
                <a:hlinkClick r:id="rId2"/>
              </a:rPr>
              <a:t>https://udn.com/news/story/7321/3652046</a:t>
            </a:r>
            <a:endParaRPr lang="en-US" altLang="zh-TW" sz="2400" dirty="0"/>
          </a:p>
          <a:p>
            <a:r>
              <a:rPr lang="zh-TW" altLang="en-US" sz="2400" dirty="0"/>
              <a:t>江姓女子在某零件大廠擔任財務課長，平時卻和陳姓女總經理相處不睦，</a:t>
            </a:r>
            <a:r>
              <a:rPr lang="en-US" altLang="zh-TW" sz="2400" dirty="0"/>
              <a:t>2017</a:t>
            </a:r>
            <a:r>
              <a:rPr lang="zh-TW" altLang="en-US" sz="2400" dirty="0"/>
              <a:t>年</a:t>
            </a:r>
            <a:r>
              <a:rPr lang="en-US" altLang="zh-TW" sz="2400" dirty="0"/>
              <a:t>7</a:t>
            </a:r>
            <a:r>
              <a:rPr lang="zh-TW" altLang="en-US" sz="2400" dirty="0"/>
              <a:t>月</a:t>
            </a:r>
            <a:r>
              <a:rPr lang="en-US" altLang="zh-TW" sz="2400" dirty="0"/>
              <a:t>14</a:t>
            </a:r>
            <a:r>
              <a:rPr lang="zh-TW" altLang="en-US" sz="2400" dirty="0"/>
              <a:t>號江因故被陳責罵，她一氣之下就把公務電腦內包含營業額、銷貨明細，訂單資料等重要資料通通刪掉，隨後就氣沖沖離職，陳發現資料不見向江提告，檢方認為江犯嫌明確，依妨害電腦使用罪起訴她。</a:t>
            </a:r>
            <a:endParaRPr lang="en-US" altLang="zh-TW" sz="2400" dirty="0"/>
          </a:p>
          <a:p>
            <a:r>
              <a:rPr lang="zh-TW" altLang="en-US" sz="2400" dirty="0"/>
              <a:t>檢方調查，江女（</a:t>
            </a:r>
            <a:r>
              <a:rPr lang="en-US" altLang="zh-TW" sz="2400" dirty="0"/>
              <a:t>51</a:t>
            </a:r>
            <a:r>
              <a:rPr lang="zh-TW" altLang="en-US" sz="2400" dirty="0"/>
              <a:t>歲）當天早上</a:t>
            </a:r>
            <a:r>
              <a:rPr lang="en-US" altLang="zh-TW" sz="2400" dirty="0"/>
              <a:t>9</a:t>
            </a:r>
            <a:r>
              <a:rPr lang="zh-TW" altLang="en-US" sz="2400" dirty="0"/>
              <a:t>點多在辦公室內，因為公務上事情被陳責備，她怒火中燒，短短</a:t>
            </a:r>
            <a:r>
              <a:rPr lang="en-US" altLang="zh-TW" sz="2400" dirty="0"/>
              <a:t>7</a:t>
            </a:r>
            <a:r>
              <a:rPr lang="zh-TW" altLang="en-US" sz="2400" dirty="0"/>
              <a:t>分鐘內就把公務電腦裡頭，有關公司營運的相關重要資料刪除，檢方認為，不論行為人使用何種破壞方式，只要無故刪除他人電腦或其相關設備電磁紀錄，即該當於刪除要件，偵查終結依無故刪除他人電腦之電磁紀錄罪起訴江女。</a:t>
            </a:r>
          </a:p>
        </p:txBody>
      </p:sp>
      <p:sp>
        <p:nvSpPr>
          <p:cNvPr id="5" name="文字方塊 4">
            <a:extLst>
              <a:ext uri="{FF2B5EF4-FFF2-40B4-BE49-F238E27FC236}">
                <a16:creationId xmlns:a16="http://schemas.microsoft.com/office/drawing/2014/main" id="{5E0D9FB0-2C26-4E76-94D3-B32913BB29A9}"/>
              </a:ext>
            </a:extLst>
          </p:cNvPr>
          <p:cNvSpPr txBox="1"/>
          <p:nvPr/>
        </p:nvSpPr>
        <p:spPr>
          <a:xfrm>
            <a:off x="8290560" y="6038949"/>
            <a:ext cx="3657600" cy="64633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TW" altLang="en-US" sz="3600" dirty="0">
                <a:latin typeface="標楷體" panose="03000509000000000000" pitchFamily="65" charset="-120"/>
                <a:ea typeface="標楷體" panose="03000509000000000000" pitchFamily="65" charset="-120"/>
              </a:rPr>
              <a:t>衝動是魔鬼</a:t>
            </a:r>
            <a:r>
              <a:rPr lang="en-US" altLang="zh-TW" sz="3600" dirty="0">
                <a:latin typeface="標楷體" panose="03000509000000000000" pitchFamily="65" charset="-120"/>
                <a:ea typeface="標楷體" panose="03000509000000000000" pitchFamily="65" charset="-120"/>
              </a:rPr>
              <a:t>!!!</a:t>
            </a:r>
            <a:endParaRPr lang="zh-TW" altLang="en-US" sz="3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50442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95AE2-A909-4235-84F3-B615CD1714CE}"/>
              </a:ext>
            </a:extLst>
          </p:cNvPr>
          <p:cNvSpPr>
            <a:spLocks noGrp="1"/>
          </p:cNvSpPr>
          <p:nvPr>
            <p:ph type="title"/>
          </p:nvPr>
        </p:nvSpPr>
        <p:spPr>
          <a:xfrm>
            <a:off x="-372140" y="0"/>
            <a:ext cx="12564139" cy="1596177"/>
          </a:xfrm>
        </p:spPr>
        <p:txBody>
          <a:bodyPr>
            <a:normAutofit/>
          </a:bodyPr>
          <a:lstStyle/>
          <a:p>
            <a:r>
              <a:rPr lang="en-US" altLang="zh-TW" sz="4400" dirty="0"/>
              <a:t>LINE</a:t>
            </a:r>
            <a:r>
              <a:rPr lang="zh-TW" altLang="en-US" sz="4400" dirty="0"/>
              <a:t>群組亂踢人　男子挨告妨礙電腦使用罪</a:t>
            </a:r>
          </a:p>
        </p:txBody>
      </p:sp>
      <p:sp>
        <p:nvSpPr>
          <p:cNvPr id="3" name="內容版面配置區 2">
            <a:extLst>
              <a:ext uri="{FF2B5EF4-FFF2-40B4-BE49-F238E27FC236}">
                <a16:creationId xmlns:a16="http://schemas.microsoft.com/office/drawing/2014/main" id="{D248D7F5-82C9-48DA-9E68-BDE3F7C1811B}"/>
              </a:ext>
            </a:extLst>
          </p:cNvPr>
          <p:cNvSpPr>
            <a:spLocks noGrp="1"/>
          </p:cNvSpPr>
          <p:nvPr>
            <p:ph sz="quarter" idx="13"/>
          </p:nvPr>
        </p:nvSpPr>
        <p:spPr>
          <a:xfrm>
            <a:off x="85059" y="1275907"/>
            <a:ext cx="7623546" cy="5699051"/>
          </a:xfrm>
        </p:spPr>
        <p:txBody>
          <a:bodyPr>
            <a:noAutofit/>
          </a:bodyPr>
          <a:lstStyle/>
          <a:p>
            <a:pPr>
              <a:lnSpc>
                <a:spcPct val="110000"/>
              </a:lnSpc>
            </a:pPr>
            <a:r>
              <a:rPr lang="en-US" altLang="zh-TW" sz="2400" dirty="0">
                <a:hlinkClick r:id="rId2"/>
              </a:rPr>
              <a:t>https://news.tvbs.com.tw/entertainment/907538</a:t>
            </a:r>
            <a:endParaRPr lang="en-US" altLang="zh-TW" sz="2400" dirty="0"/>
          </a:p>
          <a:p>
            <a:pPr>
              <a:lnSpc>
                <a:spcPct val="110000"/>
              </a:lnSpc>
            </a:pPr>
            <a:r>
              <a:rPr lang="zh-TW" altLang="en-US" sz="2400" dirty="0"/>
              <a:t>桃園一名男子喝酒後把群組內成員一一踢除，引發成員不滿，認為他導致群組喪失聯絡的功能，創立群組的女子控告他，妨礙電腦使用罪，不過檢方不起訴，主要是因為群組內，並不像臉書等社群網站，有管理者掌控過濾成員身分，</a:t>
            </a:r>
            <a:r>
              <a:rPr lang="en-US" altLang="zh-TW" sz="2400" dirty="0"/>
              <a:t>LINE</a:t>
            </a:r>
            <a:r>
              <a:rPr lang="zh-TW" altLang="en-US" sz="2400" dirty="0"/>
              <a:t>群組內，每位成員都可以像這樣，新增或是刪除成員權限，而妨礙電腦使用罪，主要是說無故取得、刪除或變更他人電腦，導致損害公眾或他人，最重可以處</a:t>
            </a:r>
            <a:r>
              <a:rPr lang="en-US" altLang="zh-TW" sz="2400" dirty="0"/>
              <a:t>5</a:t>
            </a:r>
            <a:r>
              <a:rPr lang="zh-TW" altLang="en-US" sz="2400" dirty="0"/>
              <a:t>年以下有期徒刑、拘役，或併科</a:t>
            </a:r>
            <a:r>
              <a:rPr lang="en-US" altLang="zh-TW" sz="2400" dirty="0"/>
              <a:t>20</a:t>
            </a:r>
            <a:r>
              <a:rPr lang="zh-TW" altLang="en-US" sz="2400" dirty="0"/>
              <a:t>萬元以下罰金，</a:t>
            </a:r>
            <a:r>
              <a:rPr lang="en-US" altLang="zh-TW" sz="2400" dirty="0"/>
              <a:t>LINE</a:t>
            </a:r>
            <a:r>
              <a:rPr lang="zh-TW" altLang="en-US" sz="2400" dirty="0"/>
              <a:t>群組成員跟所謂的無故要件有別，全案最後不起訴，不過民眾使用通訊軟體，還是應該留意相關禮貌，否則不只引發紛爭，還會惹來官司。</a:t>
            </a:r>
          </a:p>
        </p:txBody>
      </p:sp>
      <p:pic>
        <p:nvPicPr>
          <p:cNvPr id="7" name="圖片 6">
            <a:extLst>
              <a:ext uri="{FF2B5EF4-FFF2-40B4-BE49-F238E27FC236}">
                <a16:creationId xmlns:a16="http://schemas.microsoft.com/office/drawing/2014/main" id="{2027A9CF-D503-4151-B2C7-8F5750E56F23}"/>
              </a:ext>
            </a:extLst>
          </p:cNvPr>
          <p:cNvPicPr>
            <a:picLocks noChangeAspect="1"/>
          </p:cNvPicPr>
          <p:nvPr/>
        </p:nvPicPr>
        <p:blipFill rotWithShape="1">
          <a:blip r:embed="rId3">
            <a:extLst>
              <a:ext uri="{28A0092B-C50C-407E-A947-70E740481C1C}">
                <a14:useLocalDpi xmlns:a14="http://schemas.microsoft.com/office/drawing/2010/main" val="0"/>
              </a:ext>
            </a:extLst>
          </a:blip>
          <a:srcRect l="14786" r="18245" b="-3"/>
          <a:stretch/>
        </p:blipFill>
        <p:spPr>
          <a:xfrm>
            <a:off x="7708605" y="1382233"/>
            <a:ext cx="4300044" cy="520995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42343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a:extLst>
              <a:ext uri="{FF2B5EF4-FFF2-40B4-BE49-F238E27FC236}">
                <a16:creationId xmlns:a16="http://schemas.microsoft.com/office/drawing/2014/main" id="{F5B52056-26AD-4841-8A16-C1D9E3C099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室內, 地板, 填滿, 圍欄 的圖片&#10;&#10;自動產生的描述">
            <a:extLst>
              <a:ext uri="{FF2B5EF4-FFF2-40B4-BE49-F238E27FC236}">
                <a16:creationId xmlns:a16="http://schemas.microsoft.com/office/drawing/2014/main" id="{BB6D9AE0-CA5C-44F4-A35C-56F133726786}"/>
              </a:ext>
            </a:extLst>
          </p:cNvPr>
          <p:cNvPicPr>
            <a:picLocks noChangeAspect="1"/>
          </p:cNvPicPr>
          <p:nvPr/>
        </p:nvPicPr>
        <p:blipFill rotWithShape="1">
          <a:blip r:embed="rId3">
            <a:extLst>
              <a:ext uri="{28A0092B-C50C-407E-A947-70E740481C1C}">
                <a14:useLocalDpi xmlns:a14="http://schemas.microsoft.com/office/drawing/2010/main" val="0"/>
              </a:ext>
            </a:extLst>
          </a:blip>
          <a:srcRect l="42760" r="13225"/>
          <a:stretch/>
        </p:blipFill>
        <p:spPr>
          <a:xfrm>
            <a:off x="40676" y="10"/>
            <a:ext cx="4024741" cy="6857990"/>
          </a:xfrm>
          <a:prstGeom prst="rect">
            <a:avLst/>
          </a:prstGeom>
        </p:spPr>
      </p:pic>
      <p:sp>
        <p:nvSpPr>
          <p:cNvPr id="39" name="Rectangle 38">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E1E22D11-2FAB-446B-97ED-B121BE3F7121}"/>
              </a:ext>
            </a:extLst>
          </p:cNvPr>
          <p:cNvSpPr>
            <a:spLocks noGrp="1"/>
          </p:cNvSpPr>
          <p:nvPr>
            <p:ph type="title"/>
          </p:nvPr>
        </p:nvSpPr>
        <p:spPr>
          <a:xfrm>
            <a:off x="4097451" y="0"/>
            <a:ext cx="7976954" cy="1596177"/>
          </a:xfrm>
        </p:spPr>
        <p:txBody>
          <a:bodyPr>
            <a:normAutofit/>
          </a:bodyPr>
          <a:lstStyle/>
          <a:p>
            <a:r>
              <a:rPr lang="zh-TW" altLang="en-US" dirty="0"/>
              <a:t>花</a:t>
            </a:r>
            <a:r>
              <a:rPr lang="en-US" altLang="zh-TW" dirty="0"/>
              <a:t>180</a:t>
            </a:r>
            <a:r>
              <a:rPr lang="zh-TW" altLang="en-US" dirty="0"/>
              <a:t>元夾走</a:t>
            </a:r>
            <a:r>
              <a:rPr lang="en-US" altLang="zh-TW" dirty="0"/>
              <a:t>3</a:t>
            </a:r>
            <a:r>
              <a:rPr lang="zh-TW" altLang="en-US" dirty="0"/>
              <a:t>千元商品 亂改設定觸犯妨害電腦使用罪</a:t>
            </a:r>
          </a:p>
        </p:txBody>
      </p:sp>
      <p:sp>
        <p:nvSpPr>
          <p:cNvPr id="3" name="內容版面配置區 2">
            <a:extLst>
              <a:ext uri="{FF2B5EF4-FFF2-40B4-BE49-F238E27FC236}">
                <a16:creationId xmlns:a16="http://schemas.microsoft.com/office/drawing/2014/main" id="{7BED531F-09E4-4079-8611-0B7E24349FBD}"/>
              </a:ext>
            </a:extLst>
          </p:cNvPr>
          <p:cNvSpPr>
            <a:spLocks noGrp="1"/>
          </p:cNvSpPr>
          <p:nvPr>
            <p:ph sz="quarter" idx="13"/>
          </p:nvPr>
        </p:nvSpPr>
        <p:spPr>
          <a:xfrm>
            <a:off x="4178764" y="1392865"/>
            <a:ext cx="7814762" cy="5465135"/>
          </a:xfrm>
        </p:spPr>
        <p:txBody>
          <a:bodyPr>
            <a:normAutofit fontScale="92500"/>
          </a:bodyPr>
          <a:lstStyle/>
          <a:p>
            <a:pPr>
              <a:lnSpc>
                <a:spcPct val="110000"/>
              </a:lnSpc>
            </a:pPr>
            <a:r>
              <a:rPr lang="en-US" altLang="zh-TW" dirty="0">
                <a:hlinkClick r:id="rId5"/>
              </a:rPr>
              <a:t>https://udn.com/news/story/7321/3582780</a:t>
            </a:r>
            <a:endParaRPr lang="en-US" altLang="zh-TW" dirty="0"/>
          </a:p>
          <a:p>
            <a:pPr>
              <a:lnSpc>
                <a:spcPct val="110000"/>
              </a:lnSpc>
            </a:pPr>
            <a:r>
              <a:rPr lang="zh-TW" altLang="en-US" sz="2400" dirty="0"/>
              <a:t>桃園張姓男子去年</a:t>
            </a:r>
            <a:r>
              <a:rPr lang="en-US" altLang="zh-TW" sz="2400" dirty="0"/>
              <a:t>5</a:t>
            </a:r>
            <a:r>
              <a:rPr lang="zh-TW" altLang="en-US" sz="2400" dirty="0"/>
              <a:t>月</a:t>
            </a:r>
            <a:r>
              <a:rPr lang="en-US" altLang="zh-TW" sz="2400" dirty="0"/>
              <a:t>17</a:t>
            </a:r>
            <a:r>
              <a:rPr lang="zh-TW" altLang="en-US" sz="2400" dirty="0"/>
              <a:t>日到中壢某間夾娃娃機店，朝其中</a:t>
            </a:r>
            <a:r>
              <a:rPr lang="en-US" altLang="zh-TW" sz="2400" dirty="0"/>
              <a:t>1</a:t>
            </a:r>
            <a:r>
              <a:rPr lang="zh-TW" altLang="en-US" sz="2400" dirty="0"/>
              <a:t>台夾娃娃機投了</a:t>
            </a:r>
            <a:r>
              <a:rPr lang="en-US" altLang="zh-TW" sz="2400" dirty="0"/>
              <a:t>30</a:t>
            </a:r>
            <a:r>
              <a:rPr lang="zh-TW" altLang="en-US" sz="2400" dirty="0"/>
              <a:t>元，卻發現夾爪未動，且機台面板因為台主先前解鎖檢查時，忘記再上鎖導致不停閃爍，張就擅自使用搖桿，將機器得保夾取物金額從</a:t>
            </a:r>
            <a:r>
              <a:rPr lang="en-US" altLang="zh-TW" sz="2400" dirty="0"/>
              <a:t>200</a:t>
            </a:r>
            <a:r>
              <a:rPr lang="zh-TW" altLang="en-US" sz="2400" dirty="0"/>
              <a:t>元調降至</a:t>
            </a:r>
            <a:r>
              <a:rPr lang="en-US" altLang="zh-TW" sz="2400" dirty="0"/>
              <a:t>10</a:t>
            </a:r>
            <a:r>
              <a:rPr lang="zh-TW" altLang="en-US" sz="2400" dirty="0"/>
              <a:t>元，並變更夾爪抓力為「強」，並陸續再投入</a:t>
            </a:r>
            <a:r>
              <a:rPr lang="en-US" altLang="zh-TW" sz="2400" dirty="0"/>
              <a:t>180</a:t>
            </a:r>
            <a:r>
              <a:rPr lang="zh-TW" altLang="en-US" sz="2400" dirty="0"/>
              <a:t>元，輕輕鬆鬆就夾走了</a:t>
            </a:r>
            <a:r>
              <a:rPr lang="en-US" altLang="zh-TW" sz="2400" dirty="0"/>
              <a:t>7</a:t>
            </a:r>
            <a:r>
              <a:rPr lang="zh-TW" altLang="en-US" sz="2400" dirty="0"/>
              <a:t>樣商品，總價值約</a:t>
            </a:r>
            <a:r>
              <a:rPr lang="en-US" altLang="zh-TW" sz="2400" dirty="0"/>
              <a:t>3000</a:t>
            </a:r>
            <a:r>
              <a:rPr lang="zh-TW" altLang="en-US" sz="2400" dirty="0"/>
              <a:t>元，隔天台主回到店內驚覺商品大為減少，一調監視器才發現遭張竄改電腦設定，才一次夾走這麼多東西，同時報警提告；訊時張坦承犯行，監視器畫面也清楚拍下作案過程。</a:t>
            </a:r>
          </a:p>
          <a:p>
            <a:pPr>
              <a:lnSpc>
                <a:spcPct val="110000"/>
              </a:lnSpc>
            </a:pPr>
            <a:r>
              <a:rPr lang="zh-TW" altLang="en-US" sz="2400" dirty="0"/>
              <a:t>檢方認為，張擅自竄改機器保夾金額、爪力強度等電腦設定，已構成無故變更他人電腦或相關電腦設備電磁紀錄罪嫌，加上張有公共危險前科，</a:t>
            </a:r>
            <a:r>
              <a:rPr lang="en-US" altLang="zh-TW" sz="2400" dirty="0"/>
              <a:t>5</a:t>
            </a:r>
            <a:r>
              <a:rPr lang="zh-TW" altLang="en-US" sz="2400" dirty="0"/>
              <a:t>年內再犯屬累犯，依法將張向法院聲請簡易判決處刑，並建請加重其刑。</a:t>
            </a:r>
          </a:p>
          <a:p>
            <a:pPr>
              <a:lnSpc>
                <a:spcPct val="110000"/>
              </a:lnSpc>
            </a:pPr>
            <a:endParaRPr lang="en-US" altLang="zh-TW" sz="1400" dirty="0"/>
          </a:p>
          <a:p>
            <a:pPr>
              <a:lnSpc>
                <a:spcPct val="110000"/>
              </a:lnSpc>
            </a:pPr>
            <a:endParaRPr lang="zh-TW" altLang="en-US" sz="1400" dirty="0"/>
          </a:p>
        </p:txBody>
      </p:sp>
      <p:sp>
        <p:nvSpPr>
          <p:cNvPr id="6" name="文字方塊 5">
            <a:extLst>
              <a:ext uri="{FF2B5EF4-FFF2-40B4-BE49-F238E27FC236}">
                <a16:creationId xmlns:a16="http://schemas.microsoft.com/office/drawing/2014/main" id="{CF90D507-E972-425D-9D4C-DCAEBE9B9591}"/>
              </a:ext>
            </a:extLst>
          </p:cNvPr>
          <p:cNvSpPr txBox="1"/>
          <p:nvPr/>
        </p:nvSpPr>
        <p:spPr>
          <a:xfrm>
            <a:off x="1064994" y="3428999"/>
            <a:ext cx="3295063" cy="138499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TW" altLang="en-US" sz="2800" dirty="0"/>
              <a:t>本案最後張姓男子與告訴人達成和解，告訴人撤回告訴。</a:t>
            </a:r>
          </a:p>
        </p:txBody>
      </p:sp>
    </p:spTree>
    <p:extLst>
      <p:ext uri="{BB962C8B-B14F-4D97-AF65-F5344CB8AC3E}">
        <p14:creationId xmlns:p14="http://schemas.microsoft.com/office/powerpoint/2010/main" val="1763783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F9B099-2DDC-48AD-9FFA-C1ACD2C46502}"/>
              </a:ext>
            </a:extLst>
          </p:cNvPr>
          <p:cNvSpPr>
            <a:spLocks noGrp="1"/>
          </p:cNvSpPr>
          <p:nvPr>
            <p:ph type="title"/>
          </p:nvPr>
        </p:nvSpPr>
        <p:spPr/>
        <p:txBody>
          <a:bodyPr/>
          <a:lstStyle/>
          <a:p>
            <a:r>
              <a:rPr lang="zh-TW" altLang="en-US" dirty="0"/>
              <a:t>勒索第一金比特幣 </a:t>
            </a:r>
            <a:r>
              <a:rPr lang="en-US" altLang="zh-TW" dirty="0"/>
              <a:t>23</a:t>
            </a:r>
            <a:r>
              <a:rPr lang="zh-TW" altLang="en-US" dirty="0"/>
              <a:t>歲打工仔厲駭</a:t>
            </a:r>
          </a:p>
        </p:txBody>
      </p:sp>
      <p:sp>
        <p:nvSpPr>
          <p:cNvPr id="3" name="內容版面配置區 2">
            <a:extLst>
              <a:ext uri="{FF2B5EF4-FFF2-40B4-BE49-F238E27FC236}">
                <a16:creationId xmlns:a16="http://schemas.microsoft.com/office/drawing/2014/main" id="{F661BB98-FBDD-403E-9051-1EADB87ECF5C}"/>
              </a:ext>
            </a:extLst>
          </p:cNvPr>
          <p:cNvSpPr>
            <a:spLocks noGrp="1"/>
          </p:cNvSpPr>
          <p:nvPr>
            <p:ph sz="quarter" idx="13"/>
          </p:nvPr>
        </p:nvSpPr>
        <p:spPr/>
        <p:txBody>
          <a:bodyPr>
            <a:normAutofit fontScale="85000" lnSpcReduction="10000"/>
          </a:bodyPr>
          <a:lstStyle/>
          <a:p>
            <a:r>
              <a:rPr lang="en-US" altLang="zh-TW" dirty="0">
                <a:hlinkClick r:id="rId2"/>
              </a:rPr>
              <a:t>https://www.chinatimes.com/newspapers/20180308000628-260106</a:t>
            </a:r>
            <a:endParaRPr lang="en-US" altLang="zh-TW" dirty="0"/>
          </a:p>
          <a:p>
            <a:r>
              <a:rPr lang="zh-TW" altLang="en-US" dirty="0"/>
              <a:t>⾼職資訊科畢業 網路⾃學犯案</a:t>
            </a:r>
            <a:endParaRPr lang="en-US" altLang="zh-TW" dirty="0"/>
          </a:p>
          <a:p>
            <a:r>
              <a:rPr lang="zh-TW" altLang="en-US" dirty="0"/>
              <a:t>第⼀銀⾏爆發國際駭客侵入</a:t>
            </a:r>
            <a:r>
              <a:rPr lang="en-US" altLang="zh-TW" dirty="0"/>
              <a:t>ATM</a:t>
            </a:r>
            <a:r>
              <a:rPr lang="zh-TW" altLang="en-US" dirty="0"/>
              <a:t>系統詐領案，陳男認為有利可圖，鎖定第⼀銀⾏及第⼀證券作為勒索⽬標，並要求透過網路⽀付比特幣，藉以規避追查。</a:t>
            </a:r>
            <a:endParaRPr lang="en-US" altLang="zh-TW" dirty="0"/>
          </a:p>
          <a:p>
            <a:r>
              <a:rPr lang="zh-TW" altLang="en-US" dirty="0"/>
              <a:t>陳男未在第⼀時間獲得銀⾏回應，隨即在當⽇晚間及隔天上午，發動</a:t>
            </a:r>
            <a:r>
              <a:rPr lang="en-US" altLang="zh-TW" dirty="0"/>
              <a:t>DDoS</a:t>
            </a:r>
            <a:r>
              <a:rPr lang="zh-TW" altLang="en-US" dirty="0"/>
              <a:t>（阻斷服務攻擊）攻擊，導致</a:t>
            </a:r>
            <a:r>
              <a:rPr lang="en-US" altLang="zh-TW" dirty="0"/>
              <a:t>2</a:t>
            </a:r>
            <a:r>
              <a:rPr lang="zh-TW" altLang="en-US" dirty="0"/>
              <a:t>家公司網路中斷</a:t>
            </a:r>
            <a:endParaRPr lang="en-US" altLang="zh-TW" dirty="0"/>
          </a:p>
          <a:p>
            <a:r>
              <a:rPr lang="zh-TW" altLang="en-US" dirty="0"/>
              <a:t>分析比對恐嚇電⼦郵件、攻擊</a:t>
            </a:r>
            <a:r>
              <a:rPr lang="en-US" altLang="zh-TW" dirty="0"/>
              <a:t>IP</a:t>
            </a:r>
            <a:r>
              <a:rPr lang="zh-TW" altLang="en-US" dirty="0"/>
              <a:t>來源等網路紀錄，報請台北地檢署檢察官蕭奕弘指揮並搜索陳男位於彰化住處。</a:t>
            </a:r>
            <a:endParaRPr lang="en-US" altLang="zh-TW" dirty="0"/>
          </a:p>
          <a:p>
            <a:r>
              <a:rPr lang="zh-TW" altLang="en-US" dirty="0"/>
              <a:t>早以相同⼿法對⼤陸、新加坡等⼤型遊戲軟體公司進⾏</a:t>
            </a:r>
            <a:r>
              <a:rPr lang="en-US" altLang="zh-TW" dirty="0"/>
              <a:t>DDoS</a:t>
            </a:r>
            <a:r>
              <a:rPr lang="zh-TW" altLang="en-US" dirty="0"/>
              <a:t>攻擊與勒索，共得⼿約</a:t>
            </a:r>
            <a:r>
              <a:rPr lang="en-US" altLang="zh-TW" dirty="0"/>
              <a:t>100</a:t>
            </a:r>
            <a:r>
              <a:rPr lang="zh-TW" altLang="en-US" dirty="0"/>
              <a:t>多顆比特幣，</a:t>
            </a:r>
            <a:endParaRPr lang="en-US" altLang="zh-TW" dirty="0"/>
          </a:p>
          <a:p>
            <a:endParaRPr lang="zh-TW" altLang="en-US" dirty="0"/>
          </a:p>
        </p:txBody>
      </p:sp>
    </p:spTree>
    <p:extLst>
      <p:ext uri="{BB962C8B-B14F-4D97-AF65-F5344CB8AC3E}">
        <p14:creationId xmlns:p14="http://schemas.microsoft.com/office/powerpoint/2010/main" val="3795022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5E217A-EA89-428E-A84F-3AB620000225}"/>
              </a:ext>
            </a:extLst>
          </p:cNvPr>
          <p:cNvSpPr>
            <a:spLocks noGrp="1"/>
          </p:cNvSpPr>
          <p:nvPr>
            <p:ph type="title"/>
          </p:nvPr>
        </p:nvSpPr>
        <p:spPr/>
        <p:txBody>
          <a:bodyPr/>
          <a:lstStyle/>
          <a:p>
            <a:r>
              <a:rPr lang="zh-TW" altLang="en-US" dirty="0"/>
              <a:t>密碼「</a:t>
            </a:r>
            <a:r>
              <a:rPr lang="en-US" altLang="zh-TW" dirty="0"/>
              <a:t>ji32k7au4a83</a:t>
            </a:r>
            <a:r>
              <a:rPr lang="zh-TW" altLang="en-US" dirty="0"/>
              <a:t>」超多人用 背後意義台灣人</a:t>
            </a:r>
            <a:br>
              <a:rPr lang="zh-TW" altLang="en-US" dirty="0"/>
            </a:br>
            <a:r>
              <a:rPr lang="zh-TW" altLang="en-US" dirty="0"/>
              <a:t>秒懂</a:t>
            </a:r>
          </a:p>
        </p:txBody>
      </p:sp>
      <p:sp>
        <p:nvSpPr>
          <p:cNvPr id="3" name="內容版面配置區 2">
            <a:extLst>
              <a:ext uri="{FF2B5EF4-FFF2-40B4-BE49-F238E27FC236}">
                <a16:creationId xmlns:a16="http://schemas.microsoft.com/office/drawing/2014/main" id="{FA59FF94-57FE-4CEE-A9D9-3F926483F906}"/>
              </a:ext>
            </a:extLst>
          </p:cNvPr>
          <p:cNvSpPr>
            <a:spLocks noGrp="1"/>
          </p:cNvSpPr>
          <p:nvPr>
            <p:ph sz="quarter" idx="13"/>
          </p:nvPr>
        </p:nvSpPr>
        <p:spPr/>
        <p:txBody>
          <a:bodyPr>
            <a:normAutofit lnSpcReduction="10000"/>
          </a:bodyPr>
          <a:lstStyle/>
          <a:p>
            <a:r>
              <a:rPr lang="en-US" altLang="zh-TW" dirty="0">
                <a:hlinkClick r:id="rId2"/>
              </a:rPr>
              <a:t>https://www.mirrormedia.mg/story/20190306edi015/</a:t>
            </a:r>
            <a:endParaRPr lang="en-US" altLang="zh-TW" dirty="0"/>
          </a:p>
          <a:p>
            <a:r>
              <a:rPr lang="zh-TW" altLang="en-US" dirty="0"/>
              <a:t>在申辦許多帳號時，為了保護資訊安全，密碼經常會規定必須英文和數字混雜，且得輸入至少</a:t>
            </a:r>
            <a:r>
              <a:rPr lang="en-US" altLang="zh-TW" dirty="0"/>
              <a:t>8</a:t>
            </a:r>
            <a:r>
              <a:rPr lang="zh-TW" altLang="en-US" dirty="0"/>
              <a:t>個字元等。</a:t>
            </a:r>
            <a:endParaRPr lang="en-US" altLang="zh-TW" dirty="0"/>
          </a:p>
          <a:p>
            <a:r>
              <a:rPr lang="zh-TW" altLang="en-US" dirty="0"/>
              <a:t>一名工程師在推特上詢問追蹤者，為什麼密碼「</a:t>
            </a:r>
            <a:r>
              <a:rPr lang="en-US" altLang="zh-TW" dirty="0"/>
              <a:t>ji32k7au4a83</a:t>
            </a:r>
            <a:r>
              <a:rPr lang="zh-TW" altLang="en-US" dirty="0"/>
              <a:t>」，這組看似隨機的數字在資料驗證資料庫 </a:t>
            </a:r>
            <a:r>
              <a:rPr lang="en-US" altLang="zh-TW" dirty="0"/>
              <a:t>Have I Been </a:t>
            </a:r>
            <a:r>
              <a:rPr lang="en-US" altLang="zh-TW" dirty="0" err="1"/>
              <a:t>Pwned</a:t>
            </a:r>
            <a:r>
              <a:rPr lang="zh-TW" altLang="en-US" dirty="0"/>
              <a:t>（</a:t>
            </a:r>
            <a:r>
              <a:rPr lang="en-US" altLang="zh-TW" dirty="0"/>
              <a:t>HIBP</a:t>
            </a:r>
            <a:r>
              <a:rPr lang="zh-TW" altLang="en-US" dirty="0"/>
              <a:t>）上出現超過一百多個人使用？</a:t>
            </a:r>
            <a:endParaRPr lang="en-US" altLang="zh-TW" dirty="0"/>
          </a:p>
          <a:p>
            <a:r>
              <a:rPr lang="zh-TW" altLang="en-US" dirty="0"/>
              <a:t>注音輸入法</a:t>
            </a:r>
            <a:endParaRPr lang="en-US" altLang="zh-TW" dirty="0"/>
          </a:p>
          <a:p>
            <a:r>
              <a:rPr lang="zh-TW" altLang="en-US" dirty="0"/>
              <a:t>「</a:t>
            </a:r>
            <a:r>
              <a:rPr lang="en-US" altLang="zh-TW" dirty="0"/>
              <a:t>ji394su3</a:t>
            </a:r>
            <a:r>
              <a:rPr lang="zh-TW" altLang="en-US" dirty="0"/>
              <a:t>」（我愛你）也被使用</a:t>
            </a:r>
            <a:r>
              <a:rPr lang="en-US" altLang="zh-TW" dirty="0"/>
              <a:t>21,709</a:t>
            </a:r>
            <a:r>
              <a:rPr lang="zh-TW" altLang="en-US" dirty="0"/>
              <a:t>次，顯示儘管使用新注音輸入法設定密碼，安全性仍不足。</a:t>
            </a:r>
          </a:p>
        </p:txBody>
      </p:sp>
    </p:spTree>
    <p:extLst>
      <p:ext uri="{BB962C8B-B14F-4D97-AF65-F5344CB8AC3E}">
        <p14:creationId xmlns:p14="http://schemas.microsoft.com/office/powerpoint/2010/main" val="5509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AEF694-B2C4-426D-A7F5-75E1E1E5150A}"/>
              </a:ext>
            </a:extLst>
          </p:cNvPr>
          <p:cNvSpPr>
            <a:spLocks noGrp="1"/>
          </p:cNvSpPr>
          <p:nvPr>
            <p:ph type="title"/>
          </p:nvPr>
        </p:nvSpPr>
        <p:spPr/>
        <p:txBody>
          <a:bodyPr/>
          <a:lstStyle/>
          <a:p>
            <a:r>
              <a:rPr lang="zh-TW" altLang="en-US" dirty="0"/>
              <a:t>選課惡作劇</a:t>
            </a:r>
          </a:p>
        </p:txBody>
      </p:sp>
      <p:sp>
        <p:nvSpPr>
          <p:cNvPr id="3" name="內容版面配置區 2">
            <a:extLst>
              <a:ext uri="{FF2B5EF4-FFF2-40B4-BE49-F238E27FC236}">
                <a16:creationId xmlns:a16="http://schemas.microsoft.com/office/drawing/2014/main" id="{4DC97359-3FF7-4A40-8A2B-EFE80A70D7DC}"/>
              </a:ext>
            </a:extLst>
          </p:cNvPr>
          <p:cNvSpPr>
            <a:spLocks noGrp="1"/>
          </p:cNvSpPr>
          <p:nvPr>
            <p:ph idx="1"/>
          </p:nvPr>
        </p:nvSpPr>
        <p:spPr/>
        <p:txBody>
          <a:bodyPr>
            <a:normAutofit/>
          </a:bodyPr>
          <a:lstStyle/>
          <a:p>
            <a:r>
              <a:rPr lang="zh-TW" altLang="en-US" dirty="0"/>
              <a:t>這犯案蠻明確的，所以法院沒有特別交代什麼理由，就判了。</a:t>
            </a:r>
            <a:endParaRPr lang="en-US" altLang="zh-TW" dirty="0"/>
          </a:p>
          <a:p>
            <a:r>
              <a:rPr lang="zh-TW" altLang="en-US" dirty="0"/>
              <a:t>主文</a:t>
            </a:r>
            <a:r>
              <a:rPr lang="en-US" altLang="zh-TW" dirty="0"/>
              <a:t>:</a:t>
            </a:r>
            <a:r>
              <a:rPr lang="zh-TW" altLang="en-US" dirty="0"/>
              <a:t>連佩瑩無故變更他人電腦之電磁紀錄，致生損害於他人，處罰金新臺幣參萬元，如易服勞役，以新臺幣壹仟元折算壹日。緩刑貳年。</a:t>
            </a:r>
            <a:endParaRPr lang="en-US" altLang="zh-TW" dirty="0"/>
          </a:p>
          <a:p>
            <a:endParaRPr lang="en-US" altLang="zh-TW" dirty="0"/>
          </a:p>
        </p:txBody>
      </p:sp>
    </p:spTree>
    <p:extLst>
      <p:ext uri="{BB962C8B-B14F-4D97-AF65-F5344CB8AC3E}">
        <p14:creationId xmlns:p14="http://schemas.microsoft.com/office/powerpoint/2010/main" val="96488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EB4AB1-F1C3-46CC-9D1E-113C14BE4BE5}"/>
              </a:ext>
            </a:extLst>
          </p:cNvPr>
          <p:cNvSpPr>
            <a:spLocks noGrp="1"/>
          </p:cNvSpPr>
          <p:nvPr>
            <p:ph type="title"/>
          </p:nvPr>
        </p:nvSpPr>
        <p:spPr/>
        <p:txBody>
          <a:bodyPr/>
          <a:lstStyle/>
          <a:p>
            <a:r>
              <a:rPr lang="zh-TW" altLang="en-US" dirty="0"/>
              <a:t>選課惡作劇</a:t>
            </a:r>
          </a:p>
        </p:txBody>
      </p:sp>
      <p:sp>
        <p:nvSpPr>
          <p:cNvPr id="3" name="內容版面配置區 2">
            <a:extLst>
              <a:ext uri="{FF2B5EF4-FFF2-40B4-BE49-F238E27FC236}">
                <a16:creationId xmlns:a16="http://schemas.microsoft.com/office/drawing/2014/main" id="{68B8E306-7954-472C-901A-A4D2BDCC865A}"/>
              </a:ext>
            </a:extLst>
          </p:cNvPr>
          <p:cNvSpPr>
            <a:spLocks noGrp="1"/>
          </p:cNvSpPr>
          <p:nvPr>
            <p:ph idx="1"/>
          </p:nvPr>
        </p:nvSpPr>
        <p:spPr/>
        <p:txBody>
          <a:bodyPr>
            <a:normAutofit lnSpcReduction="10000"/>
          </a:bodyPr>
          <a:lstStyle/>
          <a:p>
            <a:r>
              <a:rPr lang="zh-TW" altLang="en-US" dirty="0"/>
              <a:t>但不知道同學有沒有發現</a:t>
            </a:r>
            <a:r>
              <a:rPr lang="en-US" altLang="zh-TW" dirty="0"/>
              <a:t>…</a:t>
            </a:r>
            <a:r>
              <a:rPr lang="zh-TW" altLang="en-US" dirty="0"/>
              <a:t>明明看案例事實，被告犯了兩個罪阿，法院是不是少判一個</a:t>
            </a:r>
            <a:r>
              <a:rPr lang="en-US" altLang="zh-TW" dirty="0"/>
              <a:t>?</a:t>
            </a:r>
          </a:p>
          <a:p>
            <a:endParaRPr lang="en-US" altLang="zh-TW" dirty="0"/>
          </a:p>
          <a:p>
            <a:r>
              <a:rPr lang="zh-TW" altLang="en-US" dirty="0"/>
              <a:t>這時候是因為刑法第</a:t>
            </a:r>
            <a:r>
              <a:rPr lang="en-US" altLang="zh-TW" dirty="0"/>
              <a:t>55</a:t>
            </a:r>
            <a:r>
              <a:rPr lang="zh-TW" altLang="en-US" dirty="0"/>
              <a:t>條的緣故</a:t>
            </a:r>
            <a:r>
              <a:rPr lang="en-US" altLang="zh-TW" dirty="0"/>
              <a:t>~</a:t>
            </a:r>
          </a:p>
          <a:p>
            <a:r>
              <a:rPr lang="zh-TW" altLang="en-US" dirty="0"/>
              <a:t>第</a:t>
            </a:r>
            <a:r>
              <a:rPr lang="en-US" altLang="zh-TW" dirty="0"/>
              <a:t>55</a:t>
            </a:r>
            <a:r>
              <a:rPr lang="zh-TW" altLang="en-US" dirty="0"/>
              <a:t>條規定</a:t>
            </a:r>
            <a:r>
              <a:rPr lang="en-US" altLang="zh-TW" dirty="0"/>
              <a:t>:</a:t>
            </a:r>
            <a:r>
              <a:rPr lang="zh-TW" altLang="en-US" dirty="0"/>
              <a:t>一行為而觸犯數罪名者，從一重處斷。但不得科以較輕罪名所定最輕本刑以下之刑。</a:t>
            </a:r>
            <a:endParaRPr lang="en-US" altLang="zh-TW" dirty="0"/>
          </a:p>
          <a:p>
            <a:r>
              <a:rPr lang="zh-TW" altLang="en-US" dirty="0"/>
              <a:t>這條文的意義就是說，如果行為人是透過一行為</a:t>
            </a:r>
            <a:r>
              <a:rPr lang="en-US" altLang="zh-TW" dirty="0"/>
              <a:t>(</a:t>
            </a:r>
            <a:r>
              <a:rPr lang="zh-TW" altLang="en-US" dirty="0"/>
              <a:t>現在很多法院從寬解釋，認為侵入跟變更，看起來就是一個行為而已</a:t>
            </a:r>
            <a:r>
              <a:rPr lang="en-US" altLang="zh-TW" dirty="0"/>
              <a:t>)</a:t>
            </a:r>
            <a:r>
              <a:rPr lang="zh-TW" altLang="en-US" dirty="0"/>
              <a:t>，就犯了很多個罪名，這時候畢竟行為人只做了一個行為，要一次判他好多個罪也說不過去，那我們就找最重的那個罪名判就好。</a:t>
            </a:r>
          </a:p>
        </p:txBody>
      </p:sp>
    </p:spTree>
    <p:extLst>
      <p:ext uri="{BB962C8B-B14F-4D97-AF65-F5344CB8AC3E}">
        <p14:creationId xmlns:p14="http://schemas.microsoft.com/office/powerpoint/2010/main" val="210457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C2494-B780-437E-AA3F-D9F3CEB212BC}"/>
              </a:ext>
            </a:extLst>
          </p:cNvPr>
          <p:cNvSpPr>
            <a:spLocks noGrp="1"/>
          </p:cNvSpPr>
          <p:nvPr>
            <p:ph type="title"/>
          </p:nvPr>
        </p:nvSpPr>
        <p:spPr/>
        <p:txBody>
          <a:bodyPr/>
          <a:lstStyle/>
          <a:p>
            <a:r>
              <a:rPr lang="zh-TW" altLang="en-US" dirty="0"/>
              <a:t>選課惡作劇</a:t>
            </a:r>
          </a:p>
        </p:txBody>
      </p:sp>
      <p:sp>
        <p:nvSpPr>
          <p:cNvPr id="3" name="內容版面配置區 2">
            <a:extLst>
              <a:ext uri="{FF2B5EF4-FFF2-40B4-BE49-F238E27FC236}">
                <a16:creationId xmlns:a16="http://schemas.microsoft.com/office/drawing/2014/main" id="{1EAC6B10-DF1E-4DCB-9CF3-3B7C725AF7F8}"/>
              </a:ext>
            </a:extLst>
          </p:cNvPr>
          <p:cNvSpPr>
            <a:spLocks noGrp="1"/>
          </p:cNvSpPr>
          <p:nvPr>
            <p:ph idx="1"/>
          </p:nvPr>
        </p:nvSpPr>
        <p:spPr/>
        <p:txBody>
          <a:bodyPr/>
          <a:lstStyle/>
          <a:p>
            <a:r>
              <a:rPr lang="zh-TW" altLang="en-US" dirty="0"/>
              <a:t>判決內文</a:t>
            </a:r>
            <a:r>
              <a:rPr lang="en-US" altLang="zh-TW" dirty="0"/>
              <a:t>:</a:t>
            </a:r>
            <a:r>
              <a:rPr lang="zh-TW" altLang="en-US" dirty="0"/>
              <a:t>核被告連佩瑩所為，係犯刑法第</a:t>
            </a:r>
            <a:r>
              <a:rPr lang="en-US" altLang="zh-TW" dirty="0"/>
              <a:t>358</a:t>
            </a:r>
            <a:r>
              <a:rPr lang="zh-TW" altLang="en-US" dirty="0"/>
              <a:t>條無故入侵他人電腦罪及同法第</a:t>
            </a:r>
            <a:r>
              <a:rPr lang="en-US" altLang="zh-TW" dirty="0"/>
              <a:t>359</a:t>
            </a:r>
            <a:r>
              <a:rPr lang="zh-TW" altLang="en-US" dirty="0"/>
              <a:t>條之無故變更他人電腦電磁紀錄罪。又被告以一侵害行為同時觸犯二罪名，為想像競合犯，應依刑法第</a:t>
            </a:r>
            <a:r>
              <a:rPr lang="en-US" altLang="zh-TW" dirty="0"/>
              <a:t>55</a:t>
            </a:r>
            <a:r>
              <a:rPr lang="zh-TW" altLang="en-US" dirty="0"/>
              <a:t>條之規定，從一重之無故變更他人電腦之電磁紀錄罪處斷。</a:t>
            </a:r>
            <a:endParaRPr lang="en-US" altLang="zh-TW" dirty="0"/>
          </a:p>
          <a:p>
            <a:endParaRPr lang="en-US" altLang="zh-TW" dirty="0"/>
          </a:p>
          <a:p>
            <a:endParaRPr lang="en-US" altLang="zh-TW" dirty="0"/>
          </a:p>
          <a:p>
            <a:r>
              <a:rPr lang="zh-TW" altLang="en-US" dirty="0"/>
              <a:t>就是因為這樣，所以明明事實上看上去被告犯兩個罪，但主文只判一個罪的原因喔</a:t>
            </a:r>
            <a:r>
              <a:rPr lang="en-US" altLang="zh-TW" dirty="0"/>
              <a:t>!</a:t>
            </a:r>
            <a:endParaRPr lang="zh-TW" altLang="en-US" dirty="0"/>
          </a:p>
        </p:txBody>
      </p:sp>
    </p:spTree>
    <p:extLst>
      <p:ext uri="{BB962C8B-B14F-4D97-AF65-F5344CB8AC3E}">
        <p14:creationId xmlns:p14="http://schemas.microsoft.com/office/powerpoint/2010/main" val="536090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5855B-0F2C-4EC5-B868-CF74727E4AB5}"/>
              </a:ext>
            </a:extLst>
          </p:cNvPr>
          <p:cNvSpPr>
            <a:spLocks noGrp="1"/>
          </p:cNvSpPr>
          <p:nvPr>
            <p:ph type="title"/>
          </p:nvPr>
        </p:nvSpPr>
        <p:spPr/>
        <p:txBody>
          <a:bodyPr/>
          <a:lstStyle/>
          <a:p>
            <a:r>
              <a:rPr lang="zh-TW" altLang="en-US" dirty="0"/>
              <a:t>選課惡作劇</a:t>
            </a:r>
            <a:r>
              <a:rPr lang="en-US" altLang="zh-TW" dirty="0"/>
              <a:t>2</a:t>
            </a:r>
            <a:endParaRPr lang="zh-TW" altLang="en-US" dirty="0"/>
          </a:p>
        </p:txBody>
      </p:sp>
      <p:sp>
        <p:nvSpPr>
          <p:cNvPr id="3" name="內容版面配置區 2">
            <a:extLst>
              <a:ext uri="{FF2B5EF4-FFF2-40B4-BE49-F238E27FC236}">
                <a16:creationId xmlns:a16="http://schemas.microsoft.com/office/drawing/2014/main" id="{70CE4B53-F3CE-4F6E-883C-2D365C40975D}"/>
              </a:ext>
            </a:extLst>
          </p:cNvPr>
          <p:cNvSpPr>
            <a:spLocks noGrp="1"/>
          </p:cNvSpPr>
          <p:nvPr>
            <p:ph idx="1"/>
          </p:nvPr>
        </p:nvSpPr>
        <p:spPr>
          <a:xfrm>
            <a:off x="1451579" y="2009981"/>
            <a:ext cx="9603275" cy="3450613"/>
          </a:xfrm>
        </p:spPr>
        <p:txBody>
          <a:bodyPr>
            <a:normAutofit fontScale="92500" lnSpcReduction="10000"/>
          </a:bodyPr>
          <a:lstStyle/>
          <a:p>
            <a:r>
              <a:rPr lang="zh-TW" altLang="en-US" sz="1600" dirty="0"/>
              <a:t>緣</a:t>
            </a:r>
            <a:r>
              <a:rPr lang="en-US" altLang="zh-TW" sz="1600" dirty="0"/>
              <a:t>A</a:t>
            </a:r>
            <a:r>
              <a:rPr lang="zh-TW" altLang="en-US" sz="1600" dirty="0"/>
              <a:t>與</a:t>
            </a:r>
            <a:r>
              <a:rPr lang="en-US" altLang="zh-TW" sz="1600" dirty="0"/>
              <a:t>B</a:t>
            </a:r>
            <a:r>
              <a:rPr lang="zh-TW" altLang="en-US" sz="1600" dirty="0"/>
              <a:t>、</a:t>
            </a:r>
            <a:r>
              <a:rPr lang="en-US" altLang="zh-TW" sz="1600" dirty="0"/>
              <a:t>C</a:t>
            </a:r>
            <a:r>
              <a:rPr lang="zh-TW" altLang="en-US" sz="1600" dirty="0"/>
              <a:t>、</a:t>
            </a:r>
            <a:r>
              <a:rPr lang="en-US" altLang="zh-TW" sz="1600" dirty="0"/>
              <a:t>D</a:t>
            </a:r>
            <a:r>
              <a:rPr lang="zh-TW" altLang="en-US" sz="1600" dirty="0"/>
              <a:t>、</a:t>
            </a:r>
            <a:r>
              <a:rPr lang="en-US" altLang="zh-TW" sz="1600" dirty="0"/>
              <a:t>E</a:t>
            </a:r>
            <a:r>
              <a:rPr lang="zh-TW" altLang="en-US" sz="1600" dirty="0"/>
              <a:t>、</a:t>
            </a:r>
            <a:r>
              <a:rPr lang="en-US" altLang="zh-TW" sz="1600" dirty="0"/>
              <a:t>F</a:t>
            </a:r>
            <a:r>
              <a:rPr lang="zh-TW" altLang="en-US" sz="1600" dirty="0"/>
              <a:t>於民國</a:t>
            </a:r>
            <a:r>
              <a:rPr lang="en-US" altLang="zh-TW" sz="1600" dirty="0"/>
              <a:t>98</a:t>
            </a:r>
            <a:r>
              <a:rPr lang="zh-TW" altLang="en-US" sz="1600" dirty="0"/>
              <a:t>年</a:t>
            </a:r>
            <a:r>
              <a:rPr lang="en-US" altLang="zh-TW" sz="1600" dirty="0"/>
              <a:t>2</a:t>
            </a:r>
            <a:r>
              <a:rPr lang="zh-TW" altLang="en-US" sz="1600" dirty="0"/>
              <a:t>月間均為義守大學學生，</a:t>
            </a:r>
            <a:r>
              <a:rPr lang="en-US" altLang="zh-TW" sz="1600" dirty="0"/>
              <a:t>A</a:t>
            </a:r>
            <a:r>
              <a:rPr lang="zh-TW" altLang="en-US" sz="1600" dirty="0"/>
              <a:t>因</a:t>
            </a:r>
            <a:r>
              <a:rPr lang="en-US" altLang="zh-TW" sz="1600" dirty="0"/>
              <a:t>B</a:t>
            </a:r>
            <a:r>
              <a:rPr lang="zh-TW" altLang="en-US" sz="1600" dirty="0"/>
              <a:t>、</a:t>
            </a:r>
            <a:r>
              <a:rPr lang="en-US" altLang="zh-TW" sz="1600" dirty="0"/>
              <a:t>F</a:t>
            </a:r>
            <a:r>
              <a:rPr lang="zh-TW" altLang="en-US" sz="1600" dirty="0"/>
              <a:t>、</a:t>
            </a:r>
            <a:r>
              <a:rPr lang="en-US" altLang="zh-TW" sz="1600" dirty="0"/>
              <a:t>C</a:t>
            </a:r>
            <a:r>
              <a:rPr lang="zh-TW" altLang="en-US" sz="1600" dirty="0"/>
              <a:t>委請其代為選課之機會，知悉</a:t>
            </a:r>
            <a:r>
              <a:rPr lang="en-US" altLang="zh-TW" sz="1600" dirty="0"/>
              <a:t>B</a:t>
            </a:r>
            <a:r>
              <a:rPr lang="zh-TW" altLang="en-US" sz="1600" dirty="0"/>
              <a:t>、</a:t>
            </a:r>
            <a:r>
              <a:rPr lang="en-US" altLang="zh-TW" sz="1600" dirty="0"/>
              <a:t>F</a:t>
            </a:r>
            <a:r>
              <a:rPr lang="zh-TW" altLang="en-US" sz="1600" dirty="0"/>
              <a:t>及</a:t>
            </a:r>
            <a:r>
              <a:rPr lang="en-US" altLang="zh-TW" sz="1600" dirty="0"/>
              <a:t>C</a:t>
            </a:r>
            <a:r>
              <a:rPr lang="zh-TW" altLang="en-US" sz="1600" dirty="0"/>
              <a:t>在義守大學電腦應用系統（含選課系統）之帳號及密碼，另因辦理系上旅遊活動之機會，知悉</a:t>
            </a:r>
            <a:r>
              <a:rPr lang="en-US" altLang="zh-TW" sz="1600" dirty="0"/>
              <a:t>E</a:t>
            </a:r>
            <a:r>
              <a:rPr lang="zh-TW" altLang="en-US" sz="1600" dirty="0"/>
              <a:t>及</a:t>
            </a:r>
            <a:r>
              <a:rPr lang="en-US" altLang="zh-TW" sz="1600" dirty="0"/>
              <a:t>D</a:t>
            </a:r>
            <a:r>
              <a:rPr lang="zh-TW" altLang="en-US" sz="1600" dirty="0"/>
              <a:t>在義守大學電腦應用系統之帳號及密碼，並將所知悉上開</a:t>
            </a:r>
            <a:r>
              <a:rPr lang="en-US" altLang="zh-TW" sz="1600" dirty="0"/>
              <a:t>B</a:t>
            </a:r>
            <a:r>
              <a:rPr lang="zh-TW" altLang="en-US" sz="1600" dirty="0"/>
              <a:t>等人之帳號及密碼均記載在其筆記本內。嗣</a:t>
            </a:r>
            <a:r>
              <a:rPr lang="en-US" altLang="zh-TW" sz="1600" dirty="0"/>
              <a:t>A</a:t>
            </a:r>
            <a:r>
              <a:rPr lang="zh-TW" altLang="en-US" sz="1600" dirty="0"/>
              <a:t>因認</a:t>
            </a:r>
            <a:r>
              <a:rPr lang="en-US" altLang="zh-TW" sz="1600" dirty="0"/>
              <a:t>B</a:t>
            </a:r>
            <a:r>
              <a:rPr lang="zh-TW" altLang="en-US" sz="1600" dirty="0"/>
              <a:t>、</a:t>
            </a:r>
            <a:r>
              <a:rPr lang="en-US" altLang="zh-TW" sz="1600" dirty="0"/>
              <a:t>C</a:t>
            </a:r>
            <a:r>
              <a:rPr lang="zh-TW" altLang="en-US" sz="1600" dirty="0"/>
              <a:t>等人有意疏遠，一時氣憤，乃分別基於無故疏入他人帳號密碼，而入侵他人電腦之犯意，於</a:t>
            </a:r>
            <a:r>
              <a:rPr lang="en-US" altLang="zh-TW" sz="1600" dirty="0"/>
              <a:t>98</a:t>
            </a:r>
            <a:r>
              <a:rPr lang="zh-TW" altLang="en-US" sz="1600" dirty="0"/>
              <a:t>年</a:t>
            </a:r>
            <a:r>
              <a:rPr lang="en-US" altLang="zh-TW" sz="1600" dirty="0"/>
              <a:t>2</a:t>
            </a:r>
            <a:r>
              <a:rPr lang="zh-TW" altLang="en-US" sz="1600" dirty="0"/>
              <a:t>月</a:t>
            </a:r>
            <a:r>
              <a:rPr lang="en-US" altLang="zh-TW" sz="1600" dirty="0"/>
              <a:t>5</a:t>
            </a:r>
            <a:r>
              <a:rPr lang="zh-TW" altLang="en-US" sz="1600" dirty="0"/>
              <a:t>日下午</a:t>
            </a:r>
            <a:r>
              <a:rPr lang="en-US" altLang="zh-TW" sz="1600" dirty="0"/>
              <a:t>2</a:t>
            </a:r>
            <a:r>
              <a:rPr lang="zh-TW" altLang="en-US" sz="1600" dirty="0"/>
              <a:t>時</a:t>
            </a:r>
            <a:r>
              <a:rPr lang="en-US" altLang="zh-TW" sz="1600" dirty="0"/>
              <a:t>18</a:t>
            </a:r>
            <a:r>
              <a:rPr lang="zh-TW" altLang="en-US" sz="1600" dirty="0"/>
              <a:t>分許，在臺北縣瑞芳鎮○○路</a:t>
            </a:r>
            <a:r>
              <a:rPr lang="en-US" altLang="zh-TW" sz="1600" dirty="0"/>
              <a:t>101</a:t>
            </a:r>
            <a:r>
              <a:rPr lang="zh-TW" altLang="en-US" sz="1600" dirty="0"/>
              <a:t>之</a:t>
            </a:r>
            <a:r>
              <a:rPr lang="en-US" altLang="zh-TW" sz="1600" dirty="0"/>
              <a:t>1</a:t>
            </a:r>
            <a:r>
              <a:rPr lang="zh-TW" altLang="en-US" sz="1600" dirty="0"/>
              <a:t>號家中，使用以其母親蘇玉霞名義申請之中華電信光纖網路上網，</a:t>
            </a:r>
            <a:r>
              <a:rPr lang="zh-TW" altLang="en-US" sz="1600" b="1" u="sng" dirty="0">
                <a:solidFill>
                  <a:srgbClr val="0070C0"/>
                </a:solidFill>
              </a:rPr>
              <a:t>先後無故輸入義守大學核准給予</a:t>
            </a:r>
            <a:r>
              <a:rPr lang="en-US" altLang="zh-TW" sz="1600" b="1" u="sng" dirty="0">
                <a:solidFill>
                  <a:srgbClr val="0070C0"/>
                </a:solidFill>
              </a:rPr>
              <a:t>B</a:t>
            </a:r>
            <a:r>
              <a:rPr lang="zh-TW" altLang="en-US" sz="1600" b="1" u="sng" dirty="0">
                <a:solidFill>
                  <a:srgbClr val="0070C0"/>
                </a:solidFill>
              </a:rPr>
              <a:t>、</a:t>
            </a:r>
            <a:r>
              <a:rPr lang="en-US" altLang="zh-TW" sz="1600" b="1" u="sng" dirty="0">
                <a:solidFill>
                  <a:srgbClr val="0070C0"/>
                </a:solidFill>
              </a:rPr>
              <a:t>C</a:t>
            </a:r>
            <a:r>
              <a:rPr lang="zh-TW" altLang="en-US" sz="1600" b="1" u="sng" dirty="0">
                <a:solidFill>
                  <a:srgbClr val="0070C0"/>
                </a:solidFill>
              </a:rPr>
              <a:t>、</a:t>
            </a:r>
            <a:r>
              <a:rPr lang="en-US" altLang="zh-TW" sz="1600" b="1" u="sng" dirty="0">
                <a:solidFill>
                  <a:srgbClr val="0070C0"/>
                </a:solidFill>
              </a:rPr>
              <a:t>D</a:t>
            </a:r>
            <a:r>
              <a:rPr lang="zh-TW" altLang="en-US" sz="1600" b="1" u="sng" dirty="0">
                <a:solidFill>
                  <a:srgbClr val="0070C0"/>
                </a:solidFill>
              </a:rPr>
              <a:t>、</a:t>
            </a:r>
            <a:r>
              <a:rPr lang="en-US" altLang="zh-TW" sz="1600" b="1" u="sng" dirty="0">
                <a:solidFill>
                  <a:srgbClr val="0070C0"/>
                </a:solidFill>
              </a:rPr>
              <a:t>E</a:t>
            </a:r>
            <a:r>
              <a:rPr lang="zh-TW" altLang="en-US" sz="1600" b="1" u="sng" dirty="0">
                <a:solidFill>
                  <a:srgbClr val="0070C0"/>
                </a:solidFill>
              </a:rPr>
              <a:t>、</a:t>
            </a:r>
            <a:r>
              <a:rPr lang="en-US" altLang="zh-TW" sz="1600" b="1" u="sng" dirty="0">
                <a:solidFill>
                  <a:srgbClr val="0070C0"/>
                </a:solidFill>
              </a:rPr>
              <a:t>F</a:t>
            </a:r>
            <a:r>
              <a:rPr lang="zh-TW" altLang="en-US" sz="1600" b="1" u="sng" dirty="0">
                <a:solidFill>
                  <a:srgbClr val="0070C0"/>
                </a:solidFill>
              </a:rPr>
              <a:t>使用之帳號密碼，而入侵義守大學電腦應用系統（含選課系統）設備，查看</a:t>
            </a:r>
            <a:r>
              <a:rPr lang="en-US" altLang="zh-TW" sz="1600" b="1" u="sng" dirty="0">
                <a:solidFill>
                  <a:srgbClr val="0070C0"/>
                </a:solidFill>
              </a:rPr>
              <a:t>B</a:t>
            </a:r>
            <a:r>
              <a:rPr lang="zh-TW" altLang="en-US" sz="1600" b="1" u="sng" dirty="0">
                <a:solidFill>
                  <a:srgbClr val="0070C0"/>
                </a:solidFill>
              </a:rPr>
              <a:t>等</a:t>
            </a:r>
            <a:r>
              <a:rPr lang="en-US" altLang="zh-TW" sz="1600" b="1" u="sng" dirty="0">
                <a:solidFill>
                  <a:srgbClr val="0070C0"/>
                </a:solidFill>
              </a:rPr>
              <a:t>5</a:t>
            </a:r>
            <a:r>
              <a:rPr lang="zh-TW" altLang="en-US" sz="1600" b="1" u="sng" dirty="0">
                <a:solidFill>
                  <a:srgbClr val="0070C0"/>
                </a:solidFill>
              </a:rPr>
              <a:t>人</a:t>
            </a:r>
            <a:r>
              <a:rPr lang="en-US" altLang="zh-TW" sz="1600" b="1" u="sng" dirty="0">
                <a:solidFill>
                  <a:srgbClr val="0070C0"/>
                </a:solidFill>
              </a:rPr>
              <a:t>97</a:t>
            </a:r>
            <a:r>
              <a:rPr lang="zh-TW" altLang="en-US" sz="1600" b="1" u="sng" dirty="0">
                <a:solidFill>
                  <a:srgbClr val="0070C0"/>
                </a:solidFill>
              </a:rPr>
              <a:t>學年度第</a:t>
            </a:r>
            <a:r>
              <a:rPr lang="en-US" altLang="zh-TW" sz="1600" b="1" u="sng" dirty="0">
                <a:solidFill>
                  <a:srgbClr val="0070C0"/>
                </a:solidFill>
              </a:rPr>
              <a:t>2</a:t>
            </a:r>
            <a:r>
              <a:rPr lang="zh-TW" altLang="en-US" sz="1600" b="1" u="sng" dirty="0">
                <a:solidFill>
                  <a:srgbClr val="0070C0"/>
                </a:solidFill>
              </a:rPr>
              <a:t>學期之選課情形後，竟分別基於無故變更他人電腦之電磁紀錄之犯意，先後將</a:t>
            </a:r>
            <a:r>
              <a:rPr lang="en-US" altLang="zh-TW" sz="1600" b="1" u="sng" dirty="0">
                <a:solidFill>
                  <a:srgbClr val="0070C0"/>
                </a:solidFill>
              </a:rPr>
              <a:t>B</a:t>
            </a:r>
            <a:r>
              <a:rPr lang="zh-TW" altLang="en-US" sz="1600" b="1" u="sng" dirty="0">
                <a:solidFill>
                  <a:srgbClr val="0070C0"/>
                </a:solidFill>
              </a:rPr>
              <a:t>及</a:t>
            </a:r>
            <a:r>
              <a:rPr lang="en-US" altLang="zh-TW" sz="1600" b="1" u="sng" dirty="0">
                <a:solidFill>
                  <a:srgbClr val="0070C0"/>
                </a:solidFill>
              </a:rPr>
              <a:t>C</a:t>
            </a:r>
            <a:r>
              <a:rPr lang="zh-TW" altLang="en-US" sz="1600" b="1" u="sng" dirty="0">
                <a:solidFill>
                  <a:srgbClr val="0070C0"/>
                </a:solidFill>
              </a:rPr>
              <a:t>選定之「美食與病菌」課程加以退選，而無故變更義守大學電腦應用系統之電磁紀錄，致生損害於義守大學、</a:t>
            </a:r>
            <a:r>
              <a:rPr lang="en-US" altLang="zh-TW" sz="1600" b="1" u="sng" dirty="0">
                <a:solidFill>
                  <a:srgbClr val="0070C0"/>
                </a:solidFill>
              </a:rPr>
              <a:t>B</a:t>
            </a:r>
            <a:r>
              <a:rPr lang="zh-TW" altLang="en-US" sz="1600" b="1" u="sng" dirty="0">
                <a:solidFill>
                  <a:srgbClr val="0070C0"/>
                </a:solidFill>
              </a:rPr>
              <a:t>及</a:t>
            </a:r>
            <a:r>
              <a:rPr lang="en-US" altLang="zh-TW" sz="1600" b="1" u="sng" dirty="0">
                <a:solidFill>
                  <a:srgbClr val="0070C0"/>
                </a:solidFill>
              </a:rPr>
              <a:t>C</a:t>
            </a:r>
            <a:r>
              <a:rPr lang="zh-TW" altLang="en-US" sz="1600" b="1" u="sng" dirty="0">
                <a:solidFill>
                  <a:srgbClr val="0070C0"/>
                </a:solidFill>
              </a:rPr>
              <a:t>。</a:t>
            </a:r>
            <a:r>
              <a:rPr lang="zh-TW" altLang="en-US" sz="1600" dirty="0"/>
              <a:t>嗣</a:t>
            </a:r>
            <a:r>
              <a:rPr lang="en-US" altLang="zh-TW" sz="1600" dirty="0"/>
              <a:t>B</a:t>
            </a:r>
            <a:r>
              <a:rPr lang="zh-TW" altLang="en-US" sz="1600" dirty="0"/>
              <a:t>、</a:t>
            </a:r>
            <a:r>
              <a:rPr lang="en-US" altLang="zh-TW" sz="1600" dirty="0"/>
              <a:t>C</a:t>
            </a:r>
            <a:r>
              <a:rPr lang="zh-TW" altLang="en-US" sz="1600" dirty="0"/>
              <a:t>發覺選定之課程無故遭退選，認為有異，因而報警循線查獲查情。案經</a:t>
            </a:r>
            <a:r>
              <a:rPr lang="en-US" altLang="zh-TW" sz="1600" dirty="0"/>
              <a:t>B</a:t>
            </a:r>
            <a:r>
              <a:rPr lang="zh-TW" altLang="en-US" sz="1600" dirty="0"/>
              <a:t>、</a:t>
            </a:r>
            <a:r>
              <a:rPr lang="en-US" altLang="zh-TW" sz="1600" dirty="0"/>
              <a:t>C</a:t>
            </a:r>
            <a:r>
              <a:rPr lang="zh-TW" altLang="en-US" sz="1600" dirty="0"/>
              <a:t>、</a:t>
            </a:r>
            <a:r>
              <a:rPr lang="en-US" altLang="zh-TW" sz="1600" dirty="0"/>
              <a:t>D</a:t>
            </a:r>
            <a:r>
              <a:rPr lang="zh-TW" altLang="en-US" sz="1600" dirty="0"/>
              <a:t>、</a:t>
            </a:r>
            <a:r>
              <a:rPr lang="en-US" altLang="zh-TW" sz="1600" dirty="0"/>
              <a:t>E</a:t>
            </a:r>
            <a:r>
              <a:rPr lang="zh-TW" altLang="en-US" sz="1600" dirty="0"/>
              <a:t>、</a:t>
            </a:r>
            <a:r>
              <a:rPr lang="en-US" altLang="zh-TW" sz="1600" dirty="0"/>
              <a:t>F</a:t>
            </a:r>
            <a:r>
              <a:rPr lang="zh-TW" altLang="en-US" sz="1600" dirty="0"/>
              <a:t>訴由高雄縣政府警察局移送臺灣基隆地方法院檢察署檢察官偵查後聲請簡易判決處刑（</a:t>
            </a:r>
            <a:r>
              <a:rPr lang="en-US" altLang="zh-TW" sz="1600" dirty="0">
                <a:solidFill>
                  <a:srgbClr val="FF0000"/>
                </a:solidFill>
              </a:rPr>
              <a:t>C</a:t>
            </a:r>
            <a:r>
              <a:rPr lang="zh-TW" altLang="en-US" sz="1600" dirty="0">
                <a:solidFill>
                  <a:srgbClr val="FF0000"/>
                </a:solidFill>
              </a:rPr>
              <a:t>、</a:t>
            </a:r>
            <a:r>
              <a:rPr lang="en-US" altLang="zh-TW" sz="1600" dirty="0">
                <a:solidFill>
                  <a:srgbClr val="FF0000"/>
                </a:solidFill>
              </a:rPr>
              <a:t>D</a:t>
            </a:r>
            <a:r>
              <a:rPr lang="zh-TW" altLang="en-US" sz="1600" dirty="0">
                <a:solidFill>
                  <a:srgbClr val="FF0000"/>
                </a:solidFill>
              </a:rPr>
              <a:t>、</a:t>
            </a:r>
            <a:r>
              <a:rPr lang="en-US" altLang="zh-TW" sz="1600" dirty="0">
                <a:solidFill>
                  <a:srgbClr val="FF0000"/>
                </a:solidFill>
              </a:rPr>
              <a:t>E</a:t>
            </a:r>
            <a:r>
              <a:rPr lang="zh-TW" altLang="en-US" sz="1600" dirty="0">
                <a:solidFill>
                  <a:srgbClr val="FF0000"/>
                </a:solidFill>
              </a:rPr>
              <a:t>於本院審理中撤回告訴，本院依法就</a:t>
            </a:r>
            <a:r>
              <a:rPr lang="en-US" altLang="zh-TW" sz="1600" dirty="0">
                <a:solidFill>
                  <a:srgbClr val="FF0000"/>
                </a:solidFill>
              </a:rPr>
              <a:t>A</a:t>
            </a:r>
            <a:r>
              <a:rPr lang="zh-TW" altLang="en-US" sz="1600" dirty="0">
                <a:solidFill>
                  <a:srgbClr val="FF0000"/>
                </a:solidFill>
              </a:rPr>
              <a:t>此部分所犯為不受理之判決；</a:t>
            </a:r>
            <a:r>
              <a:rPr lang="en-US" altLang="zh-TW" sz="1600" dirty="0">
                <a:solidFill>
                  <a:srgbClr val="FF0000"/>
                </a:solidFill>
              </a:rPr>
              <a:t>F</a:t>
            </a:r>
            <a:r>
              <a:rPr lang="zh-TW" altLang="en-US" sz="1600" dirty="0">
                <a:solidFill>
                  <a:srgbClr val="FF0000"/>
                </a:solidFill>
              </a:rPr>
              <a:t>於檢察官偵查中撤回告訴，檢察官認</a:t>
            </a:r>
            <a:r>
              <a:rPr lang="en-US" altLang="zh-TW" sz="1600" dirty="0">
                <a:solidFill>
                  <a:srgbClr val="FF0000"/>
                </a:solidFill>
              </a:rPr>
              <a:t>A</a:t>
            </a:r>
            <a:r>
              <a:rPr lang="zh-TW" altLang="en-US" sz="1600" dirty="0">
                <a:solidFill>
                  <a:srgbClr val="FF0000"/>
                </a:solidFill>
              </a:rPr>
              <a:t>此部分之犯罪事實與本件聲請簡易判決處刑之犯罪事實間，有接續犯之裁判上一罪關係，因而不另為不起訴處分之諭知，詳見本件聲請簡易判決處刑書犯罪事實及證據並所犯法條欄編號三所載</a:t>
            </a:r>
            <a:r>
              <a:rPr lang="zh-TW" altLang="en-US" sz="1600" dirty="0"/>
              <a:t>）。</a:t>
            </a:r>
          </a:p>
        </p:txBody>
      </p:sp>
    </p:spTree>
    <p:extLst>
      <p:ext uri="{BB962C8B-B14F-4D97-AF65-F5344CB8AC3E}">
        <p14:creationId xmlns:p14="http://schemas.microsoft.com/office/powerpoint/2010/main" val="922174247"/>
      </p:ext>
    </p:extLst>
  </p:cSld>
  <p:clrMapOvr>
    <a:masterClrMapping/>
  </p:clrMapOvr>
</p:sld>
</file>

<file path=ppt/theme/theme1.xml><?xml version="1.0" encoding="utf-8"?>
<a:theme xmlns:a="http://schemas.openxmlformats.org/drawingml/2006/main" name="小水滴">
  <a:themeElements>
    <a:clrScheme name="小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8745</Words>
  <Application>Microsoft Office PowerPoint</Application>
  <PresentationFormat>寬螢幕</PresentationFormat>
  <Paragraphs>252</Paragraphs>
  <Slides>58</Slides>
  <Notes>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58</vt:i4>
      </vt:variant>
    </vt:vector>
  </HeadingPairs>
  <TitlesOfParts>
    <vt:vector size="64" baseType="lpstr">
      <vt:lpstr>標楷體</vt:lpstr>
      <vt:lpstr>Arial</vt:lpstr>
      <vt:lpstr>Calibri</vt:lpstr>
      <vt:lpstr>Gill Sans MT</vt:lpstr>
      <vt:lpstr>Tw Cen MT</vt:lpstr>
      <vt:lpstr>小水滴</vt:lpstr>
      <vt:lpstr>資訊倫理與法律</vt:lpstr>
      <vt:lpstr>妨害電腦使用罪</vt:lpstr>
      <vt:lpstr>選課惡作劇</vt:lpstr>
      <vt:lpstr>選課惡作劇</vt:lpstr>
      <vt:lpstr>選課惡作劇</vt:lpstr>
      <vt:lpstr>選課惡作劇</vt:lpstr>
      <vt:lpstr>選課惡作劇</vt:lpstr>
      <vt:lpstr>選課惡作劇</vt:lpstr>
      <vt:lpstr>選課惡作劇2</vt:lpstr>
      <vt:lpstr>選課惡作劇2</vt:lpstr>
      <vt:lpstr>選課惡作劇2</vt:lpstr>
      <vt:lpstr>檢討</vt:lpstr>
      <vt:lpstr>檢討</vt:lpstr>
      <vt:lpstr>檢討</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PowerPoint 簡報</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妨害電腦使用  第一銀行案</vt:lpstr>
      <vt:lpstr>案外案：撿到454萬遲還 柯男觸搬運贓物罪</vt:lpstr>
      <vt:lpstr>遠東商銀駭客案</vt:lpstr>
      <vt:lpstr>遠東商銀駭客案</vt:lpstr>
      <vt:lpstr>遠東商銀駭客案</vt:lpstr>
      <vt:lpstr>遠東商銀駭客案</vt:lpstr>
      <vt:lpstr>PowerPoint 簡報</vt:lpstr>
      <vt:lpstr>遠東商銀駭客案</vt:lpstr>
      <vt:lpstr>遠東商銀駭客案</vt:lpstr>
      <vt:lpstr>遠東商銀駭客案</vt:lpstr>
      <vt:lpstr>遠東商銀駭客案</vt:lpstr>
      <vt:lpstr>遠東商銀駭客案</vt:lpstr>
      <vt:lpstr>遠東商銀駭客案</vt:lpstr>
      <vt:lpstr>PowerPoint 簡報</vt:lpstr>
      <vt:lpstr>遠東商銀駭客案</vt:lpstr>
      <vt:lpstr>不爽被女總責罵 幹部離職前逆襲刪光電腦資料吃官司</vt:lpstr>
      <vt:lpstr>LINE群組亂踢人　男子挨告妨礙電腦使用罪</vt:lpstr>
      <vt:lpstr>花180元夾走3千元商品 亂改設定觸犯妨害電腦使用罪</vt:lpstr>
      <vt:lpstr>勒索第一金比特幣 23歲打工仔厲駭</vt:lpstr>
      <vt:lpstr>密碼「ji32k7au4a83」超多人用 背後意義台灣人 秒懂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資訊倫理與法律</dc:title>
  <dc:creator>省怡 吳</dc:creator>
  <cp:lastModifiedBy>moonknight</cp:lastModifiedBy>
  <cp:revision>6</cp:revision>
  <dcterms:created xsi:type="dcterms:W3CDTF">2019-03-01T09:01:29Z</dcterms:created>
  <dcterms:modified xsi:type="dcterms:W3CDTF">2019-03-22T04:13:33Z</dcterms:modified>
</cp:coreProperties>
</file>